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7"/>
  </p:notesMasterIdLst>
  <p:sldIdLst>
    <p:sldId id="256" r:id="rId2"/>
    <p:sldId id="322" r:id="rId3"/>
    <p:sldId id="257" r:id="rId4"/>
    <p:sldId id="258" r:id="rId5"/>
    <p:sldId id="259" r:id="rId6"/>
    <p:sldId id="285" r:id="rId7"/>
    <p:sldId id="298" r:id="rId8"/>
    <p:sldId id="286" r:id="rId9"/>
    <p:sldId id="293" r:id="rId10"/>
    <p:sldId id="325" r:id="rId11"/>
    <p:sldId id="261" r:id="rId12"/>
    <p:sldId id="262" r:id="rId13"/>
    <p:sldId id="263" r:id="rId14"/>
    <p:sldId id="264" r:id="rId15"/>
    <p:sldId id="265" r:id="rId16"/>
    <p:sldId id="266" r:id="rId17"/>
    <p:sldId id="273" r:id="rId18"/>
    <p:sldId id="267" r:id="rId19"/>
    <p:sldId id="268" r:id="rId20"/>
    <p:sldId id="269" r:id="rId21"/>
    <p:sldId id="270" r:id="rId22"/>
    <p:sldId id="271" r:id="rId23"/>
    <p:sldId id="272" r:id="rId24"/>
    <p:sldId id="275" r:id="rId25"/>
    <p:sldId id="274" r:id="rId26"/>
    <p:sldId id="276" r:id="rId27"/>
    <p:sldId id="277" r:id="rId28"/>
    <p:sldId id="278" r:id="rId29"/>
    <p:sldId id="279" r:id="rId30"/>
    <p:sldId id="280" r:id="rId31"/>
    <p:sldId id="281" r:id="rId32"/>
    <p:sldId id="282" r:id="rId33"/>
    <p:sldId id="283" r:id="rId34"/>
    <p:sldId id="284" r:id="rId35"/>
    <p:sldId id="300" r:id="rId36"/>
  </p:sldIdLst>
  <p:sldSz cx="9144000" cy="6858000" type="screen4x3"/>
  <p:notesSz cx="6858000" cy="9144000"/>
  <p:custDataLst>
    <p:tags r:id="rId38"/>
  </p:custDataLst>
  <p:defaultTextStyle>
    <a:defPPr>
      <a:defRPr lang="fr-FR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5" d="100"/>
          <a:sy n="105" d="100"/>
        </p:scale>
        <p:origin x="930" y="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379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gs" Target="tags/tag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>
            <a:extLst>
              <a:ext uri="{FF2B5EF4-FFF2-40B4-BE49-F238E27FC236}">
                <a16:creationId xmlns:a16="http://schemas.microsoft.com/office/drawing/2014/main" id="{00982AE7-BEAB-4A90-82FE-DD16B5822C1D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4035" name="Rectangle 3">
            <a:extLst>
              <a:ext uri="{FF2B5EF4-FFF2-40B4-BE49-F238E27FC236}">
                <a16:creationId xmlns:a16="http://schemas.microsoft.com/office/drawing/2014/main" id="{5236971B-CA28-4A4E-8884-B364DA740C5E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2052" name="Rectangle 4">
            <a:extLst>
              <a:ext uri="{FF2B5EF4-FFF2-40B4-BE49-F238E27FC236}">
                <a16:creationId xmlns:a16="http://schemas.microsoft.com/office/drawing/2014/main" id="{6233FDEF-EDD3-406D-924E-5D10C7EC7888}"/>
              </a:ext>
            </a:extLst>
          </p:cNvPr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44037" name="Rectangle 5">
            <a:extLst>
              <a:ext uri="{FF2B5EF4-FFF2-40B4-BE49-F238E27FC236}">
                <a16:creationId xmlns:a16="http://schemas.microsoft.com/office/drawing/2014/main" id="{51C1D923-8074-46DC-87EC-4B0B416F2A44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noProof="0"/>
              <a:t>Cliquez pour modifier les styles du texte du masque</a:t>
            </a:r>
          </a:p>
          <a:p>
            <a:pPr lvl="1"/>
            <a:r>
              <a:rPr lang="fr-FR" noProof="0"/>
              <a:t>Deuxième niveau</a:t>
            </a:r>
          </a:p>
          <a:p>
            <a:pPr lvl="2"/>
            <a:r>
              <a:rPr lang="fr-FR" noProof="0"/>
              <a:t>Troisième niveau</a:t>
            </a:r>
          </a:p>
          <a:p>
            <a:pPr lvl="3"/>
            <a:r>
              <a:rPr lang="fr-FR" noProof="0"/>
              <a:t>Quatrième niveau</a:t>
            </a:r>
          </a:p>
          <a:p>
            <a:pPr lvl="4"/>
            <a:r>
              <a:rPr lang="fr-FR" noProof="0"/>
              <a:t>Cinquième niveau</a:t>
            </a:r>
          </a:p>
        </p:txBody>
      </p:sp>
      <p:sp>
        <p:nvSpPr>
          <p:cNvPr id="44038" name="Rectangle 6">
            <a:extLst>
              <a:ext uri="{FF2B5EF4-FFF2-40B4-BE49-F238E27FC236}">
                <a16:creationId xmlns:a16="http://schemas.microsoft.com/office/drawing/2014/main" id="{AAC8FAA2-A37E-430F-9263-D2AB2F180883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4039" name="Rectangle 7">
            <a:extLst>
              <a:ext uri="{FF2B5EF4-FFF2-40B4-BE49-F238E27FC236}">
                <a16:creationId xmlns:a16="http://schemas.microsoft.com/office/drawing/2014/main" id="{DD8ED576-1396-4C4D-B9D1-5974E9E41F69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/>
            </a:lvl1pPr>
          </a:lstStyle>
          <a:p>
            <a:pPr>
              <a:defRPr/>
            </a:pPr>
            <a:fld id="{755333AE-231A-4330-91AF-868C66C89408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B5AB75C2-2790-42CA-BBC5-F0ED1C4025F7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9D1D56A8-B12B-4E74-B75F-780827BFFAD3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955F5604-5330-48C0-ABC2-39CD0F4450E4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F27E6A-726D-4FFD-8538-009418B88FC8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37075614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E1A6FE1D-04C2-4443-B6FA-2D23A0D466B0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86F062D4-67C9-4733-A12C-29DE91D7314C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D6C61498-37B1-4C5F-8364-D55BCCB7961B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A2BF38-8AF6-41A4-BDC2-695CA1AB554B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7211608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89ACE2BF-5146-4694-84A4-0EB634D1735A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58A1C65B-636B-449E-A344-2086CB7EEF28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5CFCD4EF-F3B6-484F-B7AF-B6C5D2D8CFC1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EA75A0-81F1-4E19-82DE-3857B901121A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32496360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7AF7B246-CB87-4C31-9068-F22E97A5242F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A13DE615-DE49-461C-B472-DC26CBCD3DD6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4F19F42B-6120-4330-9277-BCF8B01F8369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3A7689-9128-4307-8BA7-A861EF847CC6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4243915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53ECFB27-C2AF-4325-8D88-C6261551808A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E9CED213-37F2-4D86-86C1-90EA5687C65B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97A27E4B-FF1D-43DA-B2F1-AEE1FBFFB492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38D7D7-51ED-4C7E-8F9E-D94F532CF1F9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41890415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44BDE3A0-DEEA-4D8F-A924-F27F210BDC44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1FEA5399-0106-4437-89E8-7E3466678736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850FFBC-C01C-46EF-B51D-D59926E31FB7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5726C6-A7E9-42C3-BC0E-4361B888403C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27393192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E8E31933-232A-412A-8B7C-50BC48D41A44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85F8FC2D-77EC-433D-AA84-D8299E91AFA5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FF736EED-9F53-4E95-B720-361BBE7283A0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1C97EE-DC99-471D-8E5B-435E3F06D27F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6995495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id="{8E285C78-76AE-4CB8-BC6E-E5412BDD2C64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6ED17AB8-CDEA-4B58-9164-0CD0B68379F6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3FAE3C01-F122-4ECA-B418-6BC1AE9878A2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0850D7-DF28-40CC-B064-70C6C22A30FE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5197803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>
            <a:extLst>
              <a:ext uri="{FF2B5EF4-FFF2-40B4-BE49-F238E27FC236}">
                <a16:creationId xmlns:a16="http://schemas.microsoft.com/office/drawing/2014/main" id="{B026B64A-3AED-4CE0-B74C-C77749FCB09F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Rectangle 5">
            <a:extLst>
              <a:ext uri="{FF2B5EF4-FFF2-40B4-BE49-F238E27FC236}">
                <a16:creationId xmlns:a16="http://schemas.microsoft.com/office/drawing/2014/main" id="{9ABB7E97-BBD5-4059-9367-E949E5C51CC9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C8374B06-5864-4D76-A1FB-68E00FB43B48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3C8B84-54EC-41F2-8EAD-63010F8D011B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13734344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AF6AF03-E3B6-4003-BC93-5E79AB7C80EE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5F4AA7CA-F33F-4B44-9F2C-4534C94FAF6E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369551C-0168-4A42-9EB4-06066CE5EFBA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7AB50D-FFF6-4209-A077-91F6E1CF76FD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648318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6853B590-4AF1-48C1-AC45-15D8CAB58D9B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01FBF7D-32BF-49CE-9237-562D8921FBD1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EED2959-6215-46BE-9242-32390AA1DD9B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00C41A-532A-40DE-A113-89147AA77741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1355100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>
            <a:extLst>
              <a:ext uri="{FF2B5EF4-FFF2-40B4-BE49-F238E27FC236}">
                <a16:creationId xmlns:a16="http://schemas.microsoft.com/office/drawing/2014/main" id="{D1931E29-DECC-455F-897D-12758C7D3D1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fr-FR"/>
              <a:t>Cliquez pour modifier le style du titre</a:t>
            </a:r>
          </a:p>
        </p:txBody>
      </p:sp>
      <p:sp>
        <p:nvSpPr>
          <p:cNvPr id="1027" name="Rectangle 3">
            <a:extLst>
              <a:ext uri="{FF2B5EF4-FFF2-40B4-BE49-F238E27FC236}">
                <a16:creationId xmlns:a16="http://schemas.microsoft.com/office/drawing/2014/main" id="{5AB4277E-C618-4C65-A7CB-F4ED40A612D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fr-FR"/>
              <a:t>Cliquez pour modifier les styles du texte du masque</a:t>
            </a:r>
          </a:p>
          <a:p>
            <a:pPr lvl="1"/>
            <a:r>
              <a:rPr lang="fr-FR" altLang="fr-FR"/>
              <a:t>Deuxième niveau</a:t>
            </a:r>
          </a:p>
          <a:p>
            <a:pPr lvl="2"/>
            <a:r>
              <a:rPr lang="fr-FR" altLang="fr-FR"/>
              <a:t>Troisième niveau</a:t>
            </a:r>
          </a:p>
          <a:p>
            <a:pPr lvl="3"/>
            <a:r>
              <a:rPr lang="fr-FR" altLang="fr-FR"/>
              <a:t>Quatrième niveau</a:t>
            </a:r>
          </a:p>
          <a:p>
            <a:pPr lvl="4"/>
            <a:r>
              <a:rPr lang="fr-FR" altLang="fr-FR"/>
              <a:t>Cinquième niveau</a:t>
            </a:r>
          </a:p>
        </p:txBody>
      </p:sp>
      <p:sp>
        <p:nvSpPr>
          <p:cNvPr id="1028" name="Rectangle 4">
            <a:extLst>
              <a:ext uri="{FF2B5EF4-FFF2-40B4-BE49-F238E27FC236}">
                <a16:creationId xmlns:a16="http://schemas.microsoft.com/office/drawing/2014/main" id="{9980029D-3457-4433-B946-A100AB39DFB9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hangingPunct="1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029" name="Rectangle 5">
            <a:extLst>
              <a:ext uri="{FF2B5EF4-FFF2-40B4-BE49-F238E27FC236}">
                <a16:creationId xmlns:a16="http://schemas.microsoft.com/office/drawing/2014/main" id="{D6DC39FA-AAA4-45AB-8929-0A84F91768D9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030" name="Rectangle 6">
            <a:extLst>
              <a:ext uri="{FF2B5EF4-FFF2-40B4-BE49-F238E27FC236}">
                <a16:creationId xmlns:a16="http://schemas.microsoft.com/office/drawing/2014/main" id="{2E39C2BA-AC41-44AD-B5E6-9399B91DD6CB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 smtClean="0"/>
            </a:lvl1pPr>
          </a:lstStyle>
          <a:p>
            <a:pPr>
              <a:defRPr/>
            </a:pPr>
            <a:fld id="{3DD11D1F-A94C-4401-AB65-9D3CA384535B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4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5.xml"/><Relationship Id="rId6" Type="http://schemas.openxmlformats.org/officeDocument/2006/relationships/image" Target="../media/image11.jpeg"/><Relationship Id="rId11" Type="http://schemas.openxmlformats.org/officeDocument/2006/relationships/image" Target="../media/image16.jpeg"/><Relationship Id="rId5" Type="http://schemas.openxmlformats.org/officeDocument/2006/relationships/image" Target="../media/image10.jpeg"/><Relationship Id="rId10" Type="http://schemas.openxmlformats.org/officeDocument/2006/relationships/image" Target="../media/image15.png"/><Relationship Id="rId4" Type="http://schemas.openxmlformats.org/officeDocument/2006/relationships/image" Target="../media/image9.jpeg"/><Relationship Id="rId9" Type="http://schemas.openxmlformats.org/officeDocument/2006/relationships/image" Target="../media/image14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eg"/><Relationship Id="rId3" Type="http://schemas.openxmlformats.org/officeDocument/2006/relationships/image" Target="../media/image17.jpeg"/><Relationship Id="rId7" Type="http://schemas.openxmlformats.org/officeDocument/2006/relationships/image" Target="../media/image18.jpe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6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7.xml"/><Relationship Id="rId5" Type="http://schemas.openxmlformats.org/officeDocument/2006/relationships/image" Target="../media/image22.jpeg"/><Relationship Id="rId4" Type="http://schemas.openxmlformats.org/officeDocument/2006/relationships/image" Target="../media/image2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7" Type="http://schemas.openxmlformats.org/officeDocument/2006/relationships/image" Target="../media/image26.jpe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8.xml"/><Relationship Id="rId6" Type="http://schemas.openxmlformats.org/officeDocument/2006/relationships/image" Target="../media/image25.jpeg"/><Relationship Id="rId5" Type="http://schemas.openxmlformats.org/officeDocument/2006/relationships/image" Target="../media/image10.jpeg"/><Relationship Id="rId4" Type="http://schemas.openxmlformats.org/officeDocument/2006/relationships/image" Target="../media/image24.jpe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openxmlformats.org/officeDocument/2006/relationships/image" Target="../media/image27.jpeg"/><Relationship Id="rId7" Type="http://schemas.openxmlformats.org/officeDocument/2006/relationships/image" Target="../media/image13.jpe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9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0.xml"/><Relationship Id="rId6" Type="http://schemas.openxmlformats.org/officeDocument/2006/relationships/image" Target="../media/image30.png"/><Relationship Id="rId5" Type="http://schemas.openxmlformats.org/officeDocument/2006/relationships/image" Target="../media/image29.jpeg"/><Relationship Id="rId4" Type="http://schemas.openxmlformats.org/officeDocument/2006/relationships/image" Target="../media/image22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1.xml"/><Relationship Id="rId4" Type="http://schemas.openxmlformats.org/officeDocument/2006/relationships/image" Target="../media/image32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7" Type="http://schemas.openxmlformats.org/officeDocument/2006/relationships/image" Target="../media/image34.jpe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2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35.jpeg"/><Relationship Id="rId7" Type="http://schemas.openxmlformats.org/officeDocument/2006/relationships/image" Target="../media/image36.jpe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3.xml"/><Relationship Id="rId6" Type="http://schemas.openxmlformats.org/officeDocument/2006/relationships/image" Target="../media/image11.jpeg"/><Relationship Id="rId5" Type="http://schemas.openxmlformats.org/officeDocument/2006/relationships/image" Target="../media/image6.jpeg"/><Relationship Id="rId4" Type="http://schemas.openxmlformats.org/officeDocument/2006/relationships/image" Target="../media/image9.jpeg"/><Relationship Id="rId9" Type="http://schemas.openxmlformats.org/officeDocument/2006/relationships/image" Target="../media/image29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7" Type="http://schemas.openxmlformats.org/officeDocument/2006/relationships/image" Target="../media/image40.jpe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4.xml"/><Relationship Id="rId6" Type="http://schemas.openxmlformats.org/officeDocument/2006/relationships/image" Target="../media/image25.jpeg"/><Relationship Id="rId5" Type="http://schemas.openxmlformats.org/officeDocument/2006/relationships/image" Target="../media/image39.jpeg"/><Relationship Id="rId4" Type="http://schemas.openxmlformats.org/officeDocument/2006/relationships/image" Target="../media/image38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5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6.xml"/><Relationship Id="rId4" Type="http://schemas.openxmlformats.org/officeDocument/2006/relationships/image" Target="../media/image18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7.xml"/><Relationship Id="rId6" Type="http://schemas.openxmlformats.org/officeDocument/2006/relationships/image" Target="../media/image25.jpeg"/><Relationship Id="rId5" Type="http://schemas.openxmlformats.org/officeDocument/2006/relationships/image" Target="../media/image44.jpeg"/><Relationship Id="rId4" Type="http://schemas.openxmlformats.org/officeDocument/2006/relationships/image" Target="../media/image12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8.xml"/><Relationship Id="rId4" Type="http://schemas.openxmlformats.org/officeDocument/2006/relationships/image" Target="../media/image22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7" Type="http://schemas.openxmlformats.org/officeDocument/2006/relationships/image" Target="../media/image50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9.xml"/><Relationship Id="rId6" Type="http://schemas.openxmlformats.org/officeDocument/2006/relationships/image" Target="../media/image49.jpeg"/><Relationship Id="rId5" Type="http://schemas.openxmlformats.org/officeDocument/2006/relationships/image" Target="../media/image48.jpeg"/><Relationship Id="rId4" Type="http://schemas.openxmlformats.org/officeDocument/2006/relationships/image" Target="../media/image47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20.xml"/><Relationship Id="rId5" Type="http://schemas.openxmlformats.org/officeDocument/2006/relationships/image" Target="../media/image53.jpeg"/><Relationship Id="rId4" Type="http://schemas.openxmlformats.org/officeDocument/2006/relationships/image" Target="../media/image52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e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21.xml"/><Relationship Id="rId4" Type="http://schemas.openxmlformats.org/officeDocument/2006/relationships/image" Target="../media/image34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e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22.xml"/><Relationship Id="rId4" Type="http://schemas.openxmlformats.org/officeDocument/2006/relationships/image" Target="../media/image56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jpeg"/><Relationship Id="rId7" Type="http://schemas.openxmlformats.org/officeDocument/2006/relationships/image" Target="../media/image47.jpe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23.xml"/><Relationship Id="rId6" Type="http://schemas.openxmlformats.org/officeDocument/2006/relationships/image" Target="../media/image13.jpeg"/><Relationship Id="rId5" Type="http://schemas.openxmlformats.org/officeDocument/2006/relationships/image" Target="../media/image38.jpeg"/><Relationship Id="rId4" Type="http://schemas.openxmlformats.org/officeDocument/2006/relationships/image" Target="../media/image22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jpe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24.xml"/><Relationship Id="rId6" Type="http://schemas.openxmlformats.org/officeDocument/2006/relationships/image" Target="../media/image59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jpe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25.xml"/><Relationship Id="rId6" Type="http://schemas.openxmlformats.org/officeDocument/2006/relationships/image" Target="../media/image34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jpeg"/><Relationship Id="rId3" Type="http://schemas.openxmlformats.org/officeDocument/2006/relationships/image" Target="../media/image61.jpeg"/><Relationship Id="rId7" Type="http://schemas.openxmlformats.org/officeDocument/2006/relationships/image" Target="../media/image52.jpe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26.xml"/><Relationship Id="rId6" Type="http://schemas.openxmlformats.org/officeDocument/2006/relationships/image" Target="../media/image12.jpeg"/><Relationship Id="rId5" Type="http://schemas.openxmlformats.org/officeDocument/2006/relationships/image" Target="../media/image19.jpeg"/><Relationship Id="rId4" Type="http://schemas.openxmlformats.org/officeDocument/2006/relationships/image" Target="../media/image7.jpeg"/><Relationship Id="rId9" Type="http://schemas.openxmlformats.org/officeDocument/2006/relationships/image" Target="../media/image62.jpeg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jpeg"/><Relationship Id="rId3" Type="http://schemas.openxmlformats.org/officeDocument/2006/relationships/image" Target="../media/image63.jpeg"/><Relationship Id="rId7" Type="http://schemas.openxmlformats.org/officeDocument/2006/relationships/image" Target="../media/image64.jpe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27.xml"/><Relationship Id="rId6" Type="http://schemas.openxmlformats.org/officeDocument/2006/relationships/image" Target="../media/image38.jpeg"/><Relationship Id="rId5" Type="http://schemas.openxmlformats.org/officeDocument/2006/relationships/image" Target="../media/image39.jpeg"/><Relationship Id="rId4" Type="http://schemas.openxmlformats.org/officeDocument/2006/relationships/image" Target="../media/image48.jpe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jpe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28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wm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Relationship Id="rId5" Type="http://schemas.openxmlformats.org/officeDocument/2006/relationships/hyperlink" Target="Pictogrammes%202015" TargetMode="External"/><Relationship Id="rId4" Type="http://schemas.openxmlformats.org/officeDocument/2006/relationships/hyperlink" Target="Pictogrammes%202015/INRS%20-%20Signalisation%20-%20ed885.pdf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Text Box 4">
            <a:extLst>
              <a:ext uri="{FF2B5EF4-FFF2-40B4-BE49-F238E27FC236}">
                <a16:creationId xmlns:a16="http://schemas.microsoft.com/office/drawing/2014/main" id="{F85C638F-C223-4444-B1E0-D05E9B0627D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43125" y="2139950"/>
            <a:ext cx="4956175" cy="3441700"/>
          </a:xfrm>
          <a:prstGeom prst="rect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fr-FR" altLang="fr-FR" sz="4400" b="1">
                <a:solidFill>
                  <a:srgbClr val="FFFF00"/>
                </a:solidFill>
                <a:latin typeface="Comic Sans MS" panose="030F0702030302020204" pitchFamily="66" charset="0"/>
              </a:rPr>
              <a:t>ANALYSES DE SITUATIONS DE TRAVAIL A PARTIR DES DANGERS</a:t>
            </a:r>
          </a:p>
        </p:txBody>
      </p:sp>
      <p:sp>
        <p:nvSpPr>
          <p:cNvPr id="3075" name="Text Box 5">
            <a:extLst>
              <a:ext uri="{FF2B5EF4-FFF2-40B4-BE49-F238E27FC236}">
                <a16:creationId xmlns:a16="http://schemas.microsoft.com/office/drawing/2014/main" id="{8D813DE3-FDA3-448B-B866-9659AA9786A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0363" y="5967413"/>
            <a:ext cx="1733550" cy="579437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fr-FR" altLang="fr-FR" b="1">
                <a:solidFill>
                  <a:schemeClr val="accent1"/>
                </a:solidFill>
              </a:rPr>
              <a:t>BTS MS</a:t>
            </a:r>
          </a:p>
        </p:txBody>
      </p:sp>
      <p:sp>
        <p:nvSpPr>
          <p:cNvPr id="3076" name="Text Box 6">
            <a:extLst>
              <a:ext uri="{FF2B5EF4-FFF2-40B4-BE49-F238E27FC236}">
                <a16:creationId xmlns:a16="http://schemas.microsoft.com/office/drawing/2014/main" id="{8FE9401B-FB72-4310-8DE0-7BC21C20BD4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4463" y="361950"/>
            <a:ext cx="8686800" cy="641350"/>
          </a:xfrm>
          <a:prstGeom prst="rect">
            <a:avLst/>
          </a:prstGeom>
          <a:solidFill>
            <a:schemeClr val="fol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fr-FR" altLang="fr-FR" sz="3600">
                <a:solidFill>
                  <a:schemeClr val="bg1"/>
                </a:solidFill>
              </a:rPr>
              <a:t>Prévention des risques professionnels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2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doc01">
            <a:extLst>
              <a:ext uri="{FF2B5EF4-FFF2-40B4-BE49-F238E27FC236}">
                <a16:creationId xmlns:a16="http://schemas.microsoft.com/office/drawing/2014/main" id="{0E73D3C5-78E2-4AFC-A18C-2E142775AAA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8125" y="919163"/>
            <a:ext cx="6164263" cy="516572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9811" name="Picture 3" descr="DefenseFumer">
            <a:extLst>
              <a:ext uri="{FF2B5EF4-FFF2-40B4-BE49-F238E27FC236}">
                <a16:creationId xmlns:a16="http://schemas.microsoft.com/office/drawing/2014/main" id="{93C4593F-EAA0-4228-B32C-532DD36BA90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068638"/>
            <a:ext cx="1428750" cy="142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9812" name="Picture 4" descr="MatieresExplosives">
            <a:extLst>
              <a:ext uri="{FF2B5EF4-FFF2-40B4-BE49-F238E27FC236}">
                <a16:creationId xmlns:a16="http://schemas.microsoft.com/office/drawing/2014/main" id="{C7DC1D0C-B759-4F73-AB51-33E8E69003D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15250" y="0"/>
            <a:ext cx="1428750" cy="133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9813" name="Picture 5" descr="MatieresInflammables">
            <a:extLst>
              <a:ext uri="{FF2B5EF4-FFF2-40B4-BE49-F238E27FC236}">
                <a16:creationId xmlns:a16="http://schemas.microsoft.com/office/drawing/2014/main" id="{CE1418C5-23F1-435E-BE41-7995E7DDE11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15250" y="1412875"/>
            <a:ext cx="1428750" cy="133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9814" name="Text Box 6">
            <a:extLst>
              <a:ext uri="{FF2B5EF4-FFF2-40B4-BE49-F238E27FC236}">
                <a16:creationId xmlns:a16="http://schemas.microsoft.com/office/drawing/2014/main" id="{D302755C-C868-400A-882D-39E5D5E1933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73300" y="0"/>
            <a:ext cx="5419725" cy="1004888"/>
          </a:xfrm>
          <a:prstGeom prst="rect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fr-FR" altLang="fr-FR" sz="2400" b="1">
                <a:solidFill>
                  <a:srgbClr val="FFFF00"/>
                </a:solidFill>
              </a:rPr>
              <a:t>Risques : Explosion, incendie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fr-FR" altLang="fr-FR" sz="2400" b="1">
                <a:solidFill>
                  <a:srgbClr val="FFFF00"/>
                </a:solidFill>
              </a:rPr>
              <a:t>Dommages : Brûlures, intoxication</a:t>
            </a:r>
          </a:p>
        </p:txBody>
      </p:sp>
      <p:sp>
        <p:nvSpPr>
          <p:cNvPr id="119815" name="Text Box 7">
            <a:extLst>
              <a:ext uri="{FF2B5EF4-FFF2-40B4-BE49-F238E27FC236}">
                <a16:creationId xmlns:a16="http://schemas.microsoft.com/office/drawing/2014/main" id="{72C091D3-CEDB-43D3-9C9F-0D1231628CB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5300663"/>
            <a:ext cx="9144000" cy="1552575"/>
          </a:xfrm>
          <a:prstGeom prst="rect">
            <a:avLst/>
          </a:prstGeom>
          <a:solidFill>
            <a:schemeClr val="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fr-FR" altLang="fr-FR" sz="2400" b="1">
                <a:solidFill>
                  <a:schemeClr val="bg1"/>
                </a:solidFill>
              </a:rPr>
              <a:t>MESURES DE PREVENTION</a:t>
            </a:r>
          </a:p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fr-FR" altLang="fr-FR" sz="2400" b="1">
                <a:solidFill>
                  <a:schemeClr val="bg1"/>
                </a:solidFill>
              </a:rPr>
              <a:t>- Respecter les interdictions de fumer</a:t>
            </a:r>
          </a:p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fr-FR" altLang="fr-FR" sz="2400" b="1">
                <a:solidFill>
                  <a:schemeClr val="bg1"/>
                </a:solidFill>
              </a:rPr>
              <a:t>- Stocker les produits dangereux dans un local sécurisé</a:t>
            </a:r>
          </a:p>
        </p:txBody>
      </p:sp>
      <p:sp>
        <p:nvSpPr>
          <p:cNvPr id="12296" name="Text Box 8">
            <a:extLst>
              <a:ext uri="{FF2B5EF4-FFF2-40B4-BE49-F238E27FC236}">
                <a16:creationId xmlns:a16="http://schemas.microsoft.com/office/drawing/2014/main" id="{B226B440-0583-437A-9DE5-68A4C0405FC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0"/>
            <a:ext cx="2193925" cy="641350"/>
          </a:xfrm>
          <a:prstGeom prst="rect">
            <a:avLst/>
          </a:prstGeom>
          <a:solidFill>
            <a:schemeClr val="fol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fr-FR" altLang="fr-FR" sz="3600">
                <a:solidFill>
                  <a:schemeClr val="bg1"/>
                </a:solidFill>
              </a:rPr>
              <a:t>Exemple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198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1198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1198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1198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1" dur="500"/>
                                        <p:tgtEl>
                                          <p:spTgt spid="1198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9814" grpId="0" animBg="1"/>
      <p:bldP spid="11981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4" descr="doc02">
            <a:extLst>
              <a:ext uri="{FF2B5EF4-FFF2-40B4-BE49-F238E27FC236}">
                <a16:creationId xmlns:a16="http://schemas.microsoft.com/office/drawing/2014/main" id="{384CBDB7-F4A2-480C-A010-47454754DC1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7338" y="571500"/>
            <a:ext cx="6076950" cy="568642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2" name="Picture 6" descr="MatieresCorrosives">
            <a:extLst>
              <a:ext uri="{FF2B5EF4-FFF2-40B4-BE49-F238E27FC236}">
                <a16:creationId xmlns:a16="http://schemas.microsoft.com/office/drawing/2014/main" id="{C9CC3812-9040-4F3B-B85A-7E3C54962C7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15250" y="2838450"/>
            <a:ext cx="1428750" cy="1304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3" name="Picture 7" descr="MatieresNocivesIrritantes">
            <a:extLst>
              <a:ext uri="{FF2B5EF4-FFF2-40B4-BE49-F238E27FC236}">
                <a16:creationId xmlns:a16="http://schemas.microsoft.com/office/drawing/2014/main" id="{1E831F2E-99B8-447F-9CAF-0A9A2C46A13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15250" y="1417638"/>
            <a:ext cx="1428750" cy="133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4" name="Picture 8" descr="MatièresToxiques">
            <a:extLst>
              <a:ext uri="{FF2B5EF4-FFF2-40B4-BE49-F238E27FC236}">
                <a16:creationId xmlns:a16="http://schemas.microsoft.com/office/drawing/2014/main" id="{21F3291A-1D0A-4C0D-84F2-3F7B839886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15250" y="0"/>
            <a:ext cx="1428750" cy="133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5" name="Picture 9" descr="ProtectionObligatoireCorps">
            <a:extLst>
              <a:ext uri="{FF2B5EF4-FFF2-40B4-BE49-F238E27FC236}">
                <a16:creationId xmlns:a16="http://schemas.microsoft.com/office/drawing/2014/main" id="{139179FE-162E-4E35-A1BD-3D146CE4652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11150"/>
            <a:ext cx="1428750" cy="142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6" name="Picture 10" descr="ProtectionObligatoireFigure">
            <a:extLst>
              <a:ext uri="{FF2B5EF4-FFF2-40B4-BE49-F238E27FC236}">
                <a16:creationId xmlns:a16="http://schemas.microsoft.com/office/drawing/2014/main" id="{CB8E3F6F-C538-4653-B72D-4803651A62B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817688"/>
            <a:ext cx="1428750" cy="142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7" name="Picture 11" descr="ProtectionObligatoireMains">
            <a:extLst>
              <a:ext uri="{FF2B5EF4-FFF2-40B4-BE49-F238E27FC236}">
                <a16:creationId xmlns:a16="http://schemas.microsoft.com/office/drawing/2014/main" id="{BB7360D8-DC3D-4F02-936D-D3C580BB752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308350"/>
            <a:ext cx="1428750" cy="142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28" name="Text Box 12">
            <a:extLst>
              <a:ext uri="{FF2B5EF4-FFF2-40B4-BE49-F238E27FC236}">
                <a16:creationId xmlns:a16="http://schemas.microsoft.com/office/drawing/2014/main" id="{7C8307D1-9D1A-4EE5-8C05-F67445DFD0D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86000" y="0"/>
            <a:ext cx="4546600" cy="1754188"/>
          </a:xfrm>
          <a:prstGeom prst="rect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fr-FR" altLang="fr-FR" sz="2400" b="1">
                <a:solidFill>
                  <a:srgbClr val="FFFF00"/>
                </a:solidFill>
              </a:rPr>
              <a:t>Risque : inhalation de vapeurs nocives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fr-FR" altLang="fr-FR" sz="2400" b="1">
                <a:solidFill>
                  <a:srgbClr val="FFFF00"/>
                </a:solidFill>
              </a:rPr>
              <a:t>Dommage : Intoxication, asphyxie, brûlures chimiques</a:t>
            </a:r>
          </a:p>
        </p:txBody>
      </p:sp>
      <p:sp>
        <p:nvSpPr>
          <p:cNvPr id="13322" name="Text Box 13">
            <a:extLst>
              <a:ext uri="{FF2B5EF4-FFF2-40B4-BE49-F238E27FC236}">
                <a16:creationId xmlns:a16="http://schemas.microsoft.com/office/drawing/2014/main" id="{1D0F4464-E3C9-44A9-AEAB-ED54F4AB66B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31963" y="5921375"/>
            <a:ext cx="54864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fr-FR" altLang="fr-FR" sz="1800"/>
          </a:p>
        </p:txBody>
      </p:sp>
      <p:sp>
        <p:nvSpPr>
          <p:cNvPr id="9230" name="Text Box 14">
            <a:extLst>
              <a:ext uri="{FF2B5EF4-FFF2-40B4-BE49-F238E27FC236}">
                <a16:creationId xmlns:a16="http://schemas.microsoft.com/office/drawing/2014/main" id="{0564CE23-A706-4F1D-A3CC-5B32D215EA4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57338" y="4919663"/>
            <a:ext cx="7586662" cy="1939925"/>
          </a:xfrm>
          <a:prstGeom prst="rect">
            <a:avLst/>
          </a:prstGeom>
          <a:solidFill>
            <a:schemeClr val="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Char char="-"/>
            </a:pPr>
            <a:r>
              <a:rPr lang="fr-FR" altLang="fr-FR" sz="2000" b="1">
                <a:solidFill>
                  <a:schemeClr val="bg1"/>
                </a:solidFill>
              </a:rPr>
              <a:t> Utiliser des protections efficaces et réglementaires (Gants + vêtement de protection + visière)</a:t>
            </a:r>
          </a:p>
          <a:p>
            <a:pPr eaLnBrk="1" hangingPunct="1">
              <a:spcBef>
                <a:spcPct val="50000"/>
              </a:spcBef>
              <a:buFontTx/>
              <a:buChar char="-"/>
            </a:pPr>
            <a:r>
              <a:rPr lang="fr-FR" altLang="fr-FR" sz="2000" b="1">
                <a:solidFill>
                  <a:schemeClr val="bg1"/>
                </a:solidFill>
              </a:rPr>
              <a:t> Etudier la fiche de sécurité des produits chimiques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fr-FR" altLang="fr-FR" sz="2000" b="1">
                <a:solidFill>
                  <a:schemeClr val="bg1"/>
                </a:solidFill>
              </a:rPr>
              <a:t>- Mettre à terre les bidons pendant la manipulation (utilisation d’une pompe manuelle par exemple)</a:t>
            </a:r>
          </a:p>
        </p:txBody>
      </p:sp>
      <p:pic>
        <p:nvPicPr>
          <p:cNvPr id="13324" name="Image 1">
            <a:extLst>
              <a:ext uri="{FF2B5EF4-FFF2-40B4-BE49-F238E27FC236}">
                <a16:creationId xmlns:a16="http://schemas.microsoft.com/office/drawing/2014/main" id="{9F129489-1CC7-42C1-B3A6-30121BD12D2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799013"/>
            <a:ext cx="1428750" cy="142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25" name="Image 2">
            <a:extLst>
              <a:ext uri="{FF2B5EF4-FFF2-40B4-BE49-F238E27FC236}">
                <a16:creationId xmlns:a16="http://schemas.microsoft.com/office/drawing/2014/main" id="{C4AC4082-7A73-44F4-A2B4-F159AB1A43A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10325" y="3260725"/>
            <a:ext cx="1176338" cy="1597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92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92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9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500"/>
                                        <p:tgtEl>
                                          <p:spTgt spid="9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1" dur="500"/>
                                        <p:tgtEl>
                                          <p:spTgt spid="92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4" dur="500"/>
                                        <p:tgtEl>
                                          <p:spTgt spid="9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92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0" dur="500"/>
                                        <p:tgtEl>
                                          <p:spTgt spid="92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8" grpId="0" animBg="1"/>
      <p:bldP spid="9230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4" descr="doc03">
            <a:extLst>
              <a:ext uri="{FF2B5EF4-FFF2-40B4-BE49-F238E27FC236}">
                <a16:creationId xmlns:a16="http://schemas.microsoft.com/office/drawing/2014/main" id="{0BFDF5B3-6109-40DB-BFB6-802961AF7E7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95425" y="625475"/>
            <a:ext cx="6151563" cy="56388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5" name="Picture 5" descr="DefenseFumer">
            <a:extLst>
              <a:ext uri="{FF2B5EF4-FFF2-40B4-BE49-F238E27FC236}">
                <a16:creationId xmlns:a16="http://schemas.microsoft.com/office/drawing/2014/main" id="{FDCDB449-544D-40D6-9909-A1321B4C70F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75" y="3897313"/>
            <a:ext cx="1428750" cy="142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6" name="Picture 6" descr="MatieresExplosives">
            <a:extLst>
              <a:ext uri="{FF2B5EF4-FFF2-40B4-BE49-F238E27FC236}">
                <a16:creationId xmlns:a16="http://schemas.microsoft.com/office/drawing/2014/main" id="{FE9A2F21-D492-49B1-BF62-3BD5595330A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15250" y="0"/>
            <a:ext cx="1428750" cy="133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7" name="Picture 7" descr="MatieresInflammables">
            <a:extLst>
              <a:ext uri="{FF2B5EF4-FFF2-40B4-BE49-F238E27FC236}">
                <a16:creationId xmlns:a16="http://schemas.microsoft.com/office/drawing/2014/main" id="{6D40D36A-BCD4-41F6-B571-399263BCBBF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15250" y="1319213"/>
            <a:ext cx="1428750" cy="133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8" name="Text Box 8">
            <a:extLst>
              <a:ext uri="{FF2B5EF4-FFF2-40B4-BE49-F238E27FC236}">
                <a16:creationId xmlns:a16="http://schemas.microsoft.com/office/drawing/2014/main" id="{B94E4641-DABF-4C07-A090-C090087ACC8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67013" y="0"/>
            <a:ext cx="3609975" cy="1384300"/>
          </a:xfrm>
          <a:prstGeom prst="rect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fr-FR" altLang="fr-FR" sz="2400" b="1">
                <a:solidFill>
                  <a:srgbClr val="FFFF00"/>
                </a:solidFill>
              </a:rPr>
              <a:t>Risque : Explosion, incendie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fr-FR" altLang="fr-FR" sz="2400" b="1">
                <a:solidFill>
                  <a:srgbClr val="FFFF00"/>
                </a:solidFill>
              </a:rPr>
              <a:t>Dommage : Brûlures</a:t>
            </a:r>
          </a:p>
        </p:txBody>
      </p:sp>
      <p:sp>
        <p:nvSpPr>
          <p:cNvPr id="10249" name="Text Box 9">
            <a:extLst>
              <a:ext uri="{FF2B5EF4-FFF2-40B4-BE49-F238E27FC236}">
                <a16:creationId xmlns:a16="http://schemas.microsoft.com/office/drawing/2014/main" id="{BFA78221-1985-4CC2-B334-0A114855EC6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5819775"/>
            <a:ext cx="9144000" cy="1016000"/>
          </a:xfrm>
          <a:prstGeom prst="rect">
            <a:avLst/>
          </a:prstGeom>
          <a:solidFill>
            <a:schemeClr val="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Char char="-"/>
            </a:pPr>
            <a:r>
              <a:rPr lang="fr-FR" altLang="fr-FR" sz="2400" b="1">
                <a:solidFill>
                  <a:schemeClr val="bg1"/>
                </a:solidFill>
              </a:rPr>
              <a:t>Respecter et faire respecter les interdictions de fumer</a:t>
            </a:r>
          </a:p>
          <a:p>
            <a:pPr algn="ctr" eaLnBrk="1" hangingPunct="1">
              <a:spcBef>
                <a:spcPct val="50000"/>
              </a:spcBef>
              <a:buFontTx/>
              <a:buChar char="-"/>
            </a:pPr>
            <a:r>
              <a:rPr lang="fr-FR" altLang="fr-FR" sz="2400" b="1">
                <a:solidFill>
                  <a:schemeClr val="bg1"/>
                </a:solidFill>
              </a:rPr>
              <a:t>Installer des détecteurs de fumées + sprinklers</a:t>
            </a:r>
          </a:p>
        </p:txBody>
      </p:sp>
      <p:pic>
        <p:nvPicPr>
          <p:cNvPr id="14344" name="Picture 19" descr="LanceAIncendie">
            <a:extLst>
              <a:ext uri="{FF2B5EF4-FFF2-40B4-BE49-F238E27FC236}">
                <a16:creationId xmlns:a16="http://schemas.microsoft.com/office/drawing/2014/main" id="{B400BB8D-3467-43C3-9F48-03069B13FAF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5" y="666750"/>
            <a:ext cx="1428750" cy="142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5" name="Picture 29" descr="Extincteur">
            <a:extLst>
              <a:ext uri="{FF2B5EF4-FFF2-40B4-BE49-F238E27FC236}">
                <a16:creationId xmlns:a16="http://schemas.microsoft.com/office/drawing/2014/main" id="{C8B93B53-BB6E-4C85-9905-B372FC0027B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75" y="2332038"/>
            <a:ext cx="1428750" cy="142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02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10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102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10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1" dur="500"/>
                                        <p:tgtEl>
                                          <p:spTgt spid="102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8" grpId="0" animBg="1"/>
      <p:bldP spid="10249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4" descr="doc04">
            <a:extLst>
              <a:ext uri="{FF2B5EF4-FFF2-40B4-BE49-F238E27FC236}">
                <a16:creationId xmlns:a16="http://schemas.microsoft.com/office/drawing/2014/main" id="{19823860-0C00-464F-913D-316AC73961C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6250" y="747713"/>
            <a:ext cx="5715000" cy="539432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269" name="Text Box 5">
            <a:extLst>
              <a:ext uri="{FF2B5EF4-FFF2-40B4-BE49-F238E27FC236}">
                <a16:creationId xmlns:a16="http://schemas.microsoft.com/office/drawing/2014/main" id="{FAD7D01B-F721-4FBD-880A-FDFCD64F73F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12975" y="0"/>
            <a:ext cx="4718050" cy="1384300"/>
          </a:xfrm>
          <a:prstGeom prst="rect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fr-FR" altLang="fr-FR" sz="2400" b="1">
                <a:solidFill>
                  <a:srgbClr val="FFFF00"/>
                </a:solidFill>
              </a:rPr>
              <a:t>Risque : Chute de hauteur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fr-FR" altLang="fr-FR" sz="2400" b="1">
                <a:solidFill>
                  <a:srgbClr val="FFFF00"/>
                </a:solidFill>
              </a:rPr>
              <a:t>Dommage : Contusions, Fractures</a:t>
            </a:r>
          </a:p>
        </p:txBody>
      </p:sp>
      <p:sp>
        <p:nvSpPr>
          <p:cNvPr id="11270" name="Text Box 6">
            <a:extLst>
              <a:ext uri="{FF2B5EF4-FFF2-40B4-BE49-F238E27FC236}">
                <a16:creationId xmlns:a16="http://schemas.microsoft.com/office/drawing/2014/main" id="{241E02CD-C7F8-42DA-8D6E-483561A6F36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6400800"/>
            <a:ext cx="9144000" cy="457200"/>
          </a:xfrm>
          <a:prstGeom prst="rect">
            <a:avLst/>
          </a:prstGeom>
          <a:solidFill>
            <a:schemeClr val="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fr-FR" altLang="fr-FR" sz="2400" b="1">
                <a:solidFill>
                  <a:schemeClr val="bg1"/>
                </a:solidFill>
              </a:rPr>
              <a:t>- Utiliser les outils de mise en rayon appropriés</a:t>
            </a:r>
          </a:p>
        </p:txBody>
      </p:sp>
      <p:pic>
        <p:nvPicPr>
          <p:cNvPr id="15365" name="Picture 7">
            <a:extLst>
              <a:ext uri="{FF2B5EF4-FFF2-40B4-BE49-F238E27FC236}">
                <a16:creationId xmlns:a16="http://schemas.microsoft.com/office/drawing/2014/main" id="{ABB8C779-91AE-42D2-B716-2956AC437B9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881" t="34082" r="29323" b="37698"/>
          <a:stretch>
            <a:fillRect/>
          </a:stretch>
        </p:blipFill>
        <p:spPr bwMode="auto">
          <a:xfrm>
            <a:off x="161925" y="3321050"/>
            <a:ext cx="1438275" cy="2752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366" name="Picture 14" descr="ChuteDenivellation">
            <a:extLst>
              <a:ext uri="{FF2B5EF4-FFF2-40B4-BE49-F238E27FC236}">
                <a16:creationId xmlns:a16="http://schemas.microsoft.com/office/drawing/2014/main" id="{AF3DD426-6981-464E-877D-D3A6FC46DC5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153988"/>
            <a:ext cx="1428750" cy="133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1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12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9" grpId="0" animBg="1"/>
      <p:bldP spid="11270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4" descr="doc05">
            <a:extLst>
              <a:ext uri="{FF2B5EF4-FFF2-40B4-BE49-F238E27FC236}">
                <a16:creationId xmlns:a16="http://schemas.microsoft.com/office/drawing/2014/main" id="{D62F989C-B3B3-4F22-8B54-23F043C3782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8763" y="930275"/>
            <a:ext cx="6119812" cy="5138738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5" name="Picture 7" descr="ProtectionObligatoirePieds">
            <a:extLst>
              <a:ext uri="{FF2B5EF4-FFF2-40B4-BE49-F238E27FC236}">
                <a16:creationId xmlns:a16="http://schemas.microsoft.com/office/drawing/2014/main" id="{8F382B52-A77E-4E17-B93C-B9144B6B10D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175" y="1016000"/>
            <a:ext cx="1428750" cy="142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7" name="Text Box 9">
            <a:extLst>
              <a:ext uri="{FF2B5EF4-FFF2-40B4-BE49-F238E27FC236}">
                <a16:creationId xmlns:a16="http://schemas.microsoft.com/office/drawing/2014/main" id="{C6774B00-7E11-4A61-BD0F-49AF3E5DABE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27213" y="0"/>
            <a:ext cx="5103812" cy="1016000"/>
          </a:xfrm>
          <a:prstGeom prst="rect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fr-FR" altLang="fr-FR" sz="2400" b="1">
                <a:solidFill>
                  <a:srgbClr val="FFFF00"/>
                </a:solidFill>
              </a:rPr>
              <a:t>Risque : chute de plain-pied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fr-FR" altLang="fr-FR" sz="2400" b="1">
                <a:solidFill>
                  <a:srgbClr val="FFFF00"/>
                </a:solidFill>
              </a:rPr>
              <a:t>Dommage : contusions, fractures</a:t>
            </a:r>
          </a:p>
        </p:txBody>
      </p:sp>
      <p:sp>
        <p:nvSpPr>
          <p:cNvPr id="12298" name="Text Box 10">
            <a:extLst>
              <a:ext uri="{FF2B5EF4-FFF2-40B4-BE49-F238E27FC236}">
                <a16:creationId xmlns:a16="http://schemas.microsoft.com/office/drawing/2014/main" id="{592E2A2A-92A8-460A-A31B-AE915988D85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-1588" y="5286375"/>
            <a:ext cx="9144001" cy="1568450"/>
          </a:xfrm>
          <a:prstGeom prst="rect">
            <a:avLst/>
          </a:prstGeom>
          <a:solidFill>
            <a:schemeClr val="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Char char="-"/>
            </a:pPr>
            <a:r>
              <a:rPr lang="fr-FR" altLang="fr-FR" sz="2400" b="1">
                <a:solidFill>
                  <a:schemeClr val="bg1"/>
                </a:solidFill>
              </a:rPr>
              <a:t>Utiliser des chaussures de protection</a:t>
            </a:r>
          </a:p>
          <a:p>
            <a:pPr algn="ctr" eaLnBrk="1" hangingPunct="1">
              <a:spcBef>
                <a:spcPct val="50000"/>
              </a:spcBef>
              <a:buFontTx/>
              <a:buChar char="-"/>
            </a:pPr>
            <a:r>
              <a:rPr lang="fr-FR" altLang="fr-FR" sz="2400" b="1">
                <a:solidFill>
                  <a:schemeClr val="bg1"/>
                </a:solidFill>
              </a:rPr>
              <a:t>Mettre un produit absorbant (sciure par exemple)</a:t>
            </a:r>
          </a:p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fr-FR" altLang="fr-FR" sz="2400" b="1">
                <a:solidFill>
                  <a:schemeClr val="bg1"/>
                </a:solidFill>
              </a:rPr>
              <a:t>- Rechercher l’origine de la fuite et y remédier</a:t>
            </a:r>
          </a:p>
        </p:txBody>
      </p:sp>
      <p:pic>
        <p:nvPicPr>
          <p:cNvPr id="16390" name="Picture 6" descr="MatieresNocivesIrritantes">
            <a:extLst>
              <a:ext uri="{FF2B5EF4-FFF2-40B4-BE49-F238E27FC236}">
                <a16:creationId xmlns:a16="http://schemas.microsoft.com/office/drawing/2014/main" id="{6B92CD3E-28B5-448B-87BF-36191F02CA5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97788" y="1004888"/>
            <a:ext cx="1428750" cy="133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91" name="Picture 28" descr="BandeMarquageSecurite">
            <a:extLst>
              <a:ext uri="{FF2B5EF4-FFF2-40B4-BE49-F238E27FC236}">
                <a16:creationId xmlns:a16="http://schemas.microsoft.com/office/drawing/2014/main" id="{EBC4C743-CB53-40F9-8673-547D87BDFCB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15250" y="2509838"/>
            <a:ext cx="1428750" cy="55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92" name="Image 2">
            <a:extLst>
              <a:ext uri="{FF2B5EF4-FFF2-40B4-BE49-F238E27FC236}">
                <a16:creationId xmlns:a16="http://schemas.microsoft.com/office/drawing/2014/main" id="{26A7722C-1749-4E78-B755-79F66C6B980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498" t="1279" r="20593" b="2101"/>
          <a:stretch>
            <a:fillRect/>
          </a:stretch>
        </p:blipFill>
        <p:spPr bwMode="auto">
          <a:xfrm>
            <a:off x="185738" y="3859213"/>
            <a:ext cx="1155700" cy="1865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22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122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122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7" grpId="0" animBg="1"/>
      <p:bldP spid="12298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4" descr="doc06">
            <a:extLst>
              <a:ext uri="{FF2B5EF4-FFF2-40B4-BE49-F238E27FC236}">
                <a16:creationId xmlns:a16="http://schemas.microsoft.com/office/drawing/2014/main" id="{E5B0B32F-8E07-4838-B2BB-6715745B535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47788" y="593725"/>
            <a:ext cx="6307137" cy="5853113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7" name="Picture 5" descr="MatieresCorrosives">
            <a:extLst>
              <a:ext uri="{FF2B5EF4-FFF2-40B4-BE49-F238E27FC236}">
                <a16:creationId xmlns:a16="http://schemas.microsoft.com/office/drawing/2014/main" id="{873E01C0-CE01-4736-A31B-089A76679B0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15250" y="0"/>
            <a:ext cx="1428750" cy="1304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8" name="Picture 6" descr="MatieresNocivesIrritantes">
            <a:extLst>
              <a:ext uri="{FF2B5EF4-FFF2-40B4-BE49-F238E27FC236}">
                <a16:creationId xmlns:a16="http://schemas.microsoft.com/office/drawing/2014/main" id="{59D1FB68-E444-46D2-B5B9-C4C092369FE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15250" y="1341438"/>
            <a:ext cx="1428750" cy="133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9" name="Picture 7" descr="MatièresToxiques">
            <a:extLst>
              <a:ext uri="{FF2B5EF4-FFF2-40B4-BE49-F238E27FC236}">
                <a16:creationId xmlns:a16="http://schemas.microsoft.com/office/drawing/2014/main" id="{9B74DD7F-A369-4EF6-8ABF-0E20B926552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15250" y="2713038"/>
            <a:ext cx="1428750" cy="133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21" name="Text Box 9">
            <a:extLst>
              <a:ext uri="{FF2B5EF4-FFF2-40B4-BE49-F238E27FC236}">
                <a16:creationId xmlns:a16="http://schemas.microsoft.com/office/drawing/2014/main" id="{EA6FB6E9-6D6E-47CC-B6F7-DEC7C3F0EEF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4914900"/>
            <a:ext cx="9144000" cy="1938338"/>
          </a:xfrm>
          <a:prstGeom prst="rect">
            <a:avLst/>
          </a:prstGeom>
          <a:solidFill>
            <a:schemeClr val="hlink"/>
          </a:solidFill>
          <a:ln>
            <a:noFill/>
          </a:ln>
          <a:effectLst/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  <a:defRPr/>
            </a:pPr>
            <a:r>
              <a:rPr lang="fr-FR" sz="2400" b="1" dirty="0">
                <a:solidFill>
                  <a:schemeClr val="bg1"/>
                </a:solidFill>
                <a:latin typeface="Arial" charset="0"/>
              </a:rPr>
              <a:t>- Ne pas utiliser de bouteilles banalisées (soda, …) mais des récipients adaptés</a:t>
            </a:r>
          </a:p>
          <a:p>
            <a:pPr marL="342900" indent="-342900" algn="ctr" eaLnBrk="1" hangingPunct="1">
              <a:spcBef>
                <a:spcPct val="50000"/>
              </a:spcBef>
              <a:buFontTx/>
              <a:buChar char="-"/>
              <a:defRPr/>
            </a:pPr>
            <a:r>
              <a:rPr lang="fr-FR" sz="2400" b="1" dirty="0">
                <a:solidFill>
                  <a:schemeClr val="bg1"/>
                </a:solidFill>
                <a:latin typeface="Arial" charset="0"/>
              </a:rPr>
              <a:t>Etiqueter les produits chimiques (bouchons sécurisés)</a:t>
            </a:r>
          </a:p>
          <a:p>
            <a:pPr marL="342900" indent="-342900" algn="ctr" eaLnBrk="1" hangingPunct="1">
              <a:spcBef>
                <a:spcPct val="50000"/>
              </a:spcBef>
              <a:buFontTx/>
              <a:buChar char="-"/>
              <a:defRPr/>
            </a:pPr>
            <a:r>
              <a:rPr lang="fr-FR" sz="2400" b="1" dirty="0">
                <a:solidFill>
                  <a:schemeClr val="bg1"/>
                </a:solidFill>
                <a:latin typeface="Arial" charset="0"/>
              </a:rPr>
              <a:t>Etudier la fiche de sécurité</a:t>
            </a:r>
          </a:p>
        </p:txBody>
      </p:sp>
      <p:sp>
        <p:nvSpPr>
          <p:cNvPr id="13322" name="Text Box 10">
            <a:extLst>
              <a:ext uri="{FF2B5EF4-FFF2-40B4-BE49-F238E27FC236}">
                <a16:creationId xmlns:a16="http://schemas.microsoft.com/office/drawing/2014/main" id="{BC211629-C7C7-4FE5-978B-B5ADA4EF443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86000" y="0"/>
            <a:ext cx="4546600" cy="1016000"/>
          </a:xfrm>
          <a:prstGeom prst="rect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fr-FR" altLang="fr-FR" sz="2400" b="1">
                <a:solidFill>
                  <a:srgbClr val="FFFF00"/>
                </a:solidFill>
              </a:rPr>
              <a:t>Risque : chimique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fr-FR" altLang="fr-FR" sz="2400" b="1">
                <a:solidFill>
                  <a:srgbClr val="FFFF00"/>
                </a:solidFill>
              </a:rPr>
              <a:t>Dommage : intoxication</a:t>
            </a:r>
          </a:p>
        </p:txBody>
      </p:sp>
      <p:pic>
        <p:nvPicPr>
          <p:cNvPr id="8" name="Picture 10" descr="ProtectionObligatoireFigure">
            <a:extLst>
              <a:ext uri="{FF2B5EF4-FFF2-40B4-BE49-F238E27FC236}">
                <a16:creationId xmlns:a16="http://schemas.microsoft.com/office/drawing/2014/main" id="{1E74C20E-C585-44DB-837B-B32C1634747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6200"/>
            <a:ext cx="1428750" cy="142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11" descr="ProtectionObligatoireMains">
            <a:extLst>
              <a:ext uri="{FF2B5EF4-FFF2-40B4-BE49-F238E27FC236}">
                <a16:creationId xmlns:a16="http://schemas.microsoft.com/office/drawing/2014/main" id="{93D04483-E59E-4E13-B16A-ABA21A76BB7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66863"/>
            <a:ext cx="1428750" cy="142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33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133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133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500"/>
                                        <p:tgtEl>
                                          <p:spTgt spid="133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1" dur="500"/>
                                        <p:tgtEl>
                                          <p:spTgt spid="133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21" grpId="0" animBg="1"/>
      <p:bldP spid="13322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4" descr="doc07">
            <a:extLst>
              <a:ext uri="{FF2B5EF4-FFF2-40B4-BE49-F238E27FC236}">
                <a16:creationId xmlns:a16="http://schemas.microsoft.com/office/drawing/2014/main" id="{12A75FC4-5FD4-4A36-AE23-82583F0FC07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97013" y="776288"/>
            <a:ext cx="6146800" cy="5262562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41" name="Picture 5" descr="ChuteDenivellation">
            <a:extLst>
              <a:ext uri="{FF2B5EF4-FFF2-40B4-BE49-F238E27FC236}">
                <a16:creationId xmlns:a16="http://schemas.microsoft.com/office/drawing/2014/main" id="{8814BFEE-753F-436C-9480-91875B03F37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15250" y="0"/>
            <a:ext cx="1428750" cy="133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2" name="Picture 6" descr="ProtectionObligatoireContreChutes">
            <a:extLst>
              <a:ext uri="{FF2B5EF4-FFF2-40B4-BE49-F238E27FC236}">
                <a16:creationId xmlns:a16="http://schemas.microsoft.com/office/drawing/2014/main" id="{3CA0076D-EEDA-4F87-AEA6-28DB2A880AE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263" y="776288"/>
            <a:ext cx="1428750" cy="142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43" name="Text Box 7">
            <a:extLst>
              <a:ext uri="{FF2B5EF4-FFF2-40B4-BE49-F238E27FC236}">
                <a16:creationId xmlns:a16="http://schemas.microsoft.com/office/drawing/2014/main" id="{62B931CB-01F0-4378-B248-DB843D9DC3F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12975" y="0"/>
            <a:ext cx="4718050" cy="1016000"/>
          </a:xfrm>
          <a:prstGeom prst="rect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fr-FR" altLang="fr-FR" sz="2400" b="1">
                <a:solidFill>
                  <a:srgbClr val="FFFF00"/>
                </a:solidFill>
              </a:rPr>
              <a:t>Risque : Chute de hauteur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fr-FR" altLang="fr-FR" sz="2400" b="1">
                <a:solidFill>
                  <a:srgbClr val="FFFF00"/>
                </a:solidFill>
              </a:rPr>
              <a:t>Dommage : fractures</a:t>
            </a:r>
          </a:p>
        </p:txBody>
      </p:sp>
      <p:sp>
        <p:nvSpPr>
          <p:cNvPr id="14344" name="Text Box 8">
            <a:extLst>
              <a:ext uri="{FF2B5EF4-FFF2-40B4-BE49-F238E27FC236}">
                <a16:creationId xmlns:a16="http://schemas.microsoft.com/office/drawing/2014/main" id="{0D4EC38D-7BE3-49D0-B1F2-3EDB002E754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-1588" y="5283200"/>
            <a:ext cx="9144001" cy="1570038"/>
          </a:xfrm>
          <a:prstGeom prst="rect">
            <a:avLst/>
          </a:prstGeom>
          <a:solidFill>
            <a:schemeClr val="hlink"/>
          </a:solidFill>
          <a:ln>
            <a:noFill/>
          </a:ln>
          <a:effectLst/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  <a:buFontTx/>
              <a:buChar char="-"/>
              <a:defRPr/>
            </a:pPr>
            <a:r>
              <a:rPr lang="fr-FR" sz="2400" b="1" dirty="0">
                <a:solidFill>
                  <a:schemeClr val="bg1"/>
                </a:solidFill>
                <a:latin typeface="Arial" charset="0"/>
              </a:rPr>
              <a:t> Utiliser un harnais de sécurité</a:t>
            </a:r>
          </a:p>
          <a:p>
            <a:pPr marL="342900" indent="-342900" algn="ctr" eaLnBrk="1" hangingPunct="1">
              <a:spcBef>
                <a:spcPct val="50000"/>
              </a:spcBef>
              <a:buFontTx/>
              <a:buChar char="-"/>
              <a:defRPr/>
            </a:pPr>
            <a:r>
              <a:rPr lang="fr-FR" sz="2400" b="1" dirty="0">
                <a:solidFill>
                  <a:schemeClr val="bg1"/>
                </a:solidFill>
                <a:latin typeface="Arial" charset="0"/>
              </a:rPr>
              <a:t>Utiliser un filet de sécurité</a:t>
            </a:r>
          </a:p>
          <a:p>
            <a:pPr marL="342900" indent="-342900" algn="ctr" eaLnBrk="1" hangingPunct="1">
              <a:spcBef>
                <a:spcPct val="50000"/>
              </a:spcBef>
              <a:buFontTx/>
              <a:buChar char="-"/>
              <a:defRPr/>
            </a:pPr>
            <a:r>
              <a:rPr lang="fr-FR" sz="2400" b="1" dirty="0">
                <a:solidFill>
                  <a:schemeClr val="bg1"/>
                </a:solidFill>
                <a:latin typeface="Arial" charset="0"/>
              </a:rPr>
              <a:t>Utiliser une plateforme mobile élévatrice</a:t>
            </a:r>
          </a:p>
        </p:txBody>
      </p:sp>
      <p:pic>
        <p:nvPicPr>
          <p:cNvPr id="18439" name="Picture 9">
            <a:extLst>
              <a:ext uri="{FF2B5EF4-FFF2-40B4-BE49-F238E27FC236}">
                <a16:creationId xmlns:a16="http://schemas.microsoft.com/office/drawing/2014/main" id="{E4EAA6C7-BBAD-49B1-91A0-3A836E2DB94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99" t="56445" r="84921" b="28081"/>
          <a:stretch>
            <a:fillRect/>
          </a:stretch>
        </p:blipFill>
        <p:spPr bwMode="auto">
          <a:xfrm>
            <a:off x="68263" y="2568575"/>
            <a:ext cx="1517650" cy="2581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43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143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143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143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3" grpId="0" animBg="1"/>
      <p:bldP spid="14344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5" descr="doc08">
            <a:extLst>
              <a:ext uri="{FF2B5EF4-FFF2-40B4-BE49-F238E27FC236}">
                <a16:creationId xmlns:a16="http://schemas.microsoft.com/office/drawing/2014/main" id="{3EF8CCB1-218A-4A0D-B855-14419142407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2063" y="811213"/>
            <a:ext cx="6376987" cy="5249862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510" name="Picture 6" descr="DangerElectrique">
            <a:extLst>
              <a:ext uri="{FF2B5EF4-FFF2-40B4-BE49-F238E27FC236}">
                <a16:creationId xmlns:a16="http://schemas.microsoft.com/office/drawing/2014/main" id="{5CC8E656-A255-44A9-820C-602CCA0770A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15250" y="0"/>
            <a:ext cx="1428750" cy="133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12" name="Text Box 8">
            <a:extLst>
              <a:ext uri="{FF2B5EF4-FFF2-40B4-BE49-F238E27FC236}">
                <a16:creationId xmlns:a16="http://schemas.microsoft.com/office/drawing/2014/main" id="{23BEF4EC-77ED-4BE2-808E-4125E060449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12975" y="0"/>
            <a:ext cx="4718050" cy="1384300"/>
          </a:xfrm>
          <a:prstGeom prst="rect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fr-FR" altLang="fr-FR" sz="2400" b="1">
                <a:solidFill>
                  <a:srgbClr val="FFFF00"/>
                </a:solidFill>
              </a:rPr>
              <a:t>Risque : Electrisation,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fr-FR" altLang="fr-FR" sz="2400" b="1">
                <a:solidFill>
                  <a:srgbClr val="FFFF00"/>
                </a:solidFill>
              </a:rPr>
              <a:t>Dommage : électrocution, brûlures électriques</a:t>
            </a:r>
          </a:p>
        </p:txBody>
      </p:sp>
      <p:sp>
        <p:nvSpPr>
          <p:cNvPr id="21513" name="Text Box 9">
            <a:extLst>
              <a:ext uri="{FF2B5EF4-FFF2-40B4-BE49-F238E27FC236}">
                <a16:creationId xmlns:a16="http://schemas.microsoft.com/office/drawing/2014/main" id="{E1583BD0-2342-4ABE-ADD7-BFB3D6ECD2E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5853113"/>
            <a:ext cx="9144000" cy="1004887"/>
          </a:xfrm>
          <a:prstGeom prst="rect">
            <a:avLst/>
          </a:prstGeom>
          <a:solidFill>
            <a:schemeClr val="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Char char="-"/>
            </a:pPr>
            <a:r>
              <a:rPr lang="fr-FR" altLang="fr-FR" sz="2400" b="1">
                <a:solidFill>
                  <a:schemeClr val="bg1"/>
                </a:solidFill>
              </a:rPr>
              <a:t> Fermer à clé les armoires électriques,</a:t>
            </a:r>
          </a:p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fr-FR" altLang="fr-FR" sz="2400" b="1">
                <a:solidFill>
                  <a:schemeClr val="bg1"/>
                </a:solidFill>
              </a:rPr>
              <a:t>- Attention à la manutention d’objets longs.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15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215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215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12" grpId="0" animBg="1"/>
      <p:bldP spid="21513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4" descr="doc09">
            <a:extLst>
              <a:ext uri="{FF2B5EF4-FFF2-40B4-BE49-F238E27FC236}">
                <a16:creationId xmlns:a16="http://schemas.microsoft.com/office/drawing/2014/main" id="{20C20630-4D99-452B-939F-FDD28C55F6B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7325" y="601663"/>
            <a:ext cx="6134100" cy="5567362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65" name="Picture 5" descr="ProtectionObligatoireCorps">
            <a:extLst>
              <a:ext uri="{FF2B5EF4-FFF2-40B4-BE49-F238E27FC236}">
                <a16:creationId xmlns:a16="http://schemas.microsoft.com/office/drawing/2014/main" id="{F65C96FA-795C-421E-9982-FF2A4A7D119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15250" y="0"/>
            <a:ext cx="1428750" cy="142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6" name="Picture 6" descr="ProtectionObligatoireFigure">
            <a:extLst>
              <a:ext uri="{FF2B5EF4-FFF2-40B4-BE49-F238E27FC236}">
                <a16:creationId xmlns:a16="http://schemas.microsoft.com/office/drawing/2014/main" id="{FD69EE01-1899-48BB-B84D-1303B0944CE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15250" y="1465263"/>
            <a:ext cx="1428750" cy="142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7" name="Picture 7" descr="ProtectionObligatoireMains">
            <a:extLst>
              <a:ext uri="{FF2B5EF4-FFF2-40B4-BE49-F238E27FC236}">
                <a16:creationId xmlns:a16="http://schemas.microsoft.com/office/drawing/2014/main" id="{DE6571EF-3722-4E32-BB67-B1CAB720B38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" y="171450"/>
            <a:ext cx="1428750" cy="142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8" name="Picture 8" descr="ProtectionObligatoireOuie">
            <a:extLst>
              <a:ext uri="{FF2B5EF4-FFF2-40B4-BE49-F238E27FC236}">
                <a16:creationId xmlns:a16="http://schemas.microsoft.com/office/drawing/2014/main" id="{BACD4953-D596-4713-89D0-99321B00768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957388"/>
            <a:ext cx="1428750" cy="142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9" name="Text Box 9">
            <a:extLst>
              <a:ext uri="{FF2B5EF4-FFF2-40B4-BE49-F238E27FC236}">
                <a16:creationId xmlns:a16="http://schemas.microsoft.com/office/drawing/2014/main" id="{C194ABD0-19FA-4F9D-BDDC-A781AC98936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4900613"/>
            <a:ext cx="9144000" cy="1939925"/>
          </a:xfrm>
          <a:prstGeom prst="rect">
            <a:avLst/>
          </a:prstGeom>
          <a:solidFill>
            <a:schemeClr val="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Char char="-"/>
            </a:pPr>
            <a:r>
              <a:rPr lang="fr-FR" altLang="fr-FR" sz="2400" b="1">
                <a:solidFill>
                  <a:schemeClr val="bg1"/>
                </a:solidFill>
              </a:rPr>
              <a:t> Utiliser les équipements de protection appropriés</a:t>
            </a:r>
          </a:p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fr-FR" altLang="fr-FR" sz="2400" b="1">
                <a:solidFill>
                  <a:schemeClr val="bg1"/>
                </a:solidFill>
              </a:rPr>
              <a:t>(Combinaison,lunettes ou masque, gants, casque anti-bruit,…)</a:t>
            </a:r>
          </a:p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fr-FR" altLang="fr-FR" sz="2400" b="1">
                <a:solidFill>
                  <a:schemeClr val="bg1"/>
                </a:solidFill>
              </a:rPr>
              <a:t>Equiper la meuleuse d’un carter de protection</a:t>
            </a:r>
          </a:p>
        </p:txBody>
      </p:sp>
      <p:sp>
        <p:nvSpPr>
          <p:cNvPr id="15370" name="Text Box 10">
            <a:extLst>
              <a:ext uri="{FF2B5EF4-FFF2-40B4-BE49-F238E27FC236}">
                <a16:creationId xmlns:a16="http://schemas.microsoft.com/office/drawing/2014/main" id="{6F6D4FDE-5D3C-408E-BDB3-E460B499F00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12975" y="0"/>
            <a:ext cx="4718050" cy="1384300"/>
          </a:xfrm>
          <a:prstGeom prst="rect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fr-FR" altLang="fr-FR" sz="2400" b="1">
                <a:solidFill>
                  <a:srgbClr val="FFFF00"/>
                </a:solidFill>
              </a:rPr>
              <a:t>Risque : projections de particules thermiques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fr-FR" altLang="fr-FR" sz="2400" b="1">
                <a:solidFill>
                  <a:srgbClr val="FFFF00"/>
                </a:solidFill>
              </a:rPr>
              <a:t>Dommage : lésions occulaires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53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53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153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153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1" dur="500"/>
                                        <p:tgtEl>
                                          <p:spTgt spid="153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4" dur="500"/>
                                        <p:tgtEl>
                                          <p:spTgt spid="153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9" grpId="0" animBg="1"/>
      <p:bldP spid="15370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4" descr="doc10">
            <a:extLst>
              <a:ext uri="{FF2B5EF4-FFF2-40B4-BE49-F238E27FC236}">
                <a16:creationId xmlns:a16="http://schemas.microsoft.com/office/drawing/2014/main" id="{7BCD56D0-8081-4488-815D-41E06684B8D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1463" y="847725"/>
            <a:ext cx="6099175" cy="5078413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389" name="Picture 5" descr="MatieresCorrosives">
            <a:extLst>
              <a:ext uri="{FF2B5EF4-FFF2-40B4-BE49-F238E27FC236}">
                <a16:creationId xmlns:a16="http://schemas.microsoft.com/office/drawing/2014/main" id="{6241F643-F695-4DCA-80B9-70932ED3CA9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15250" y="1347788"/>
            <a:ext cx="1428750" cy="1304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90" name="Picture 6" descr="MatieresExplosives">
            <a:extLst>
              <a:ext uri="{FF2B5EF4-FFF2-40B4-BE49-F238E27FC236}">
                <a16:creationId xmlns:a16="http://schemas.microsoft.com/office/drawing/2014/main" id="{B1093B10-415D-4EDC-AD3C-83725C79304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15250" y="0"/>
            <a:ext cx="1428750" cy="133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92" name="Picture 8" descr="MatièresToxiques">
            <a:extLst>
              <a:ext uri="{FF2B5EF4-FFF2-40B4-BE49-F238E27FC236}">
                <a16:creationId xmlns:a16="http://schemas.microsoft.com/office/drawing/2014/main" id="{61335FCC-431C-442B-9795-A695334C45E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15250" y="2736850"/>
            <a:ext cx="1428750" cy="133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93" name="Picture 9" descr="ProtectionObligatoireVoiesRespiratoires">
            <a:extLst>
              <a:ext uri="{FF2B5EF4-FFF2-40B4-BE49-F238E27FC236}">
                <a16:creationId xmlns:a16="http://schemas.microsoft.com/office/drawing/2014/main" id="{D558DCBB-3619-4AA2-8112-9B989407DD2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804988"/>
            <a:ext cx="1428750" cy="142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94" name="Picture 10" descr="MatieresNocivesIrritantes">
            <a:extLst>
              <a:ext uri="{FF2B5EF4-FFF2-40B4-BE49-F238E27FC236}">
                <a16:creationId xmlns:a16="http://schemas.microsoft.com/office/drawing/2014/main" id="{80EDA487-67DC-499B-A25F-4C46F18D9C3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428750" cy="133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95" name="Picture 11" descr="ProtectionObligatoireContreChutes">
            <a:extLst>
              <a:ext uri="{FF2B5EF4-FFF2-40B4-BE49-F238E27FC236}">
                <a16:creationId xmlns:a16="http://schemas.microsoft.com/office/drawing/2014/main" id="{78C9398F-8B3A-4DB6-B5D4-CB86115FF8B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00" y="3403600"/>
            <a:ext cx="1428750" cy="142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97" name="Text Box 13">
            <a:extLst>
              <a:ext uri="{FF2B5EF4-FFF2-40B4-BE49-F238E27FC236}">
                <a16:creationId xmlns:a16="http://schemas.microsoft.com/office/drawing/2014/main" id="{A66A91CB-4D87-4015-9A84-8D423355ABC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12975" y="0"/>
            <a:ext cx="4718050" cy="1384300"/>
          </a:xfrm>
          <a:prstGeom prst="rect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fr-FR" altLang="fr-FR" sz="2400" b="1">
                <a:solidFill>
                  <a:srgbClr val="FFFF00"/>
                </a:solidFill>
              </a:rPr>
              <a:t>Risque : Intoxication produit chimique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fr-FR" altLang="fr-FR" sz="2400" b="1">
                <a:solidFill>
                  <a:srgbClr val="FFFF00"/>
                </a:solidFill>
              </a:rPr>
              <a:t>Dommage : Asphyxie, malaise</a:t>
            </a:r>
          </a:p>
        </p:txBody>
      </p:sp>
      <p:sp>
        <p:nvSpPr>
          <p:cNvPr id="16398" name="Text Box 14">
            <a:extLst>
              <a:ext uri="{FF2B5EF4-FFF2-40B4-BE49-F238E27FC236}">
                <a16:creationId xmlns:a16="http://schemas.microsoft.com/office/drawing/2014/main" id="{81BD5D89-1212-4197-A764-5A336C319DE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5434013"/>
            <a:ext cx="9144000" cy="1384300"/>
          </a:xfrm>
          <a:prstGeom prst="rect">
            <a:avLst/>
          </a:prstGeom>
          <a:solidFill>
            <a:schemeClr val="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Char char="-"/>
            </a:pPr>
            <a:r>
              <a:rPr lang="fr-FR" altLang="fr-FR" sz="2400" b="1">
                <a:solidFill>
                  <a:schemeClr val="bg1"/>
                </a:solidFill>
              </a:rPr>
              <a:t> Utiliser les équipements appropriés (ligne de vie, masque respiratoire), ne pas travailler seul</a:t>
            </a:r>
          </a:p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fr-FR" altLang="fr-FR" sz="2400" b="1">
                <a:solidFill>
                  <a:schemeClr val="bg1"/>
                </a:solidFill>
              </a:rPr>
              <a:t>- Appliquer les procédures réglementaires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63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163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163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500"/>
                                        <p:tgtEl>
                                          <p:spTgt spid="163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163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4" dur="500"/>
                                        <p:tgtEl>
                                          <p:spTgt spid="163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163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0" dur="500"/>
                                        <p:tgtEl>
                                          <p:spTgt spid="163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97" grpId="0" animBg="1"/>
      <p:bldP spid="16398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0" name="Text Box 2">
            <a:extLst>
              <a:ext uri="{FF2B5EF4-FFF2-40B4-BE49-F238E27FC236}">
                <a16:creationId xmlns:a16="http://schemas.microsoft.com/office/drawing/2014/main" id="{6B1A83A7-FAD8-4973-88B2-AAAE85CD616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43125" y="2139950"/>
            <a:ext cx="4956175" cy="2771775"/>
          </a:xfrm>
          <a:prstGeom prst="rect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fr-FR" altLang="fr-FR" sz="4400" b="1">
                <a:solidFill>
                  <a:srgbClr val="FFFF00"/>
                </a:solidFill>
                <a:latin typeface="Comic Sans MS" panose="030F0702030302020204" pitchFamily="66" charset="0"/>
              </a:rPr>
              <a:t>OBSERVEZ ET</a:t>
            </a:r>
          </a:p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fr-FR" altLang="fr-FR" sz="4400" b="1">
                <a:solidFill>
                  <a:srgbClr val="FFFF00"/>
                </a:solidFill>
                <a:latin typeface="Comic Sans MS" panose="030F0702030302020204" pitchFamily="66" charset="0"/>
              </a:rPr>
              <a:t>DECOUVREZ</a:t>
            </a:r>
          </a:p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fr-FR" altLang="fr-FR" sz="4400" b="1">
                <a:solidFill>
                  <a:srgbClr val="FFFF00"/>
                </a:solidFill>
                <a:latin typeface="Comic Sans MS" panose="030F0702030302020204" pitchFamily="66" charset="0"/>
              </a:rPr>
              <a:t>LES RISQUES</a:t>
            </a:r>
          </a:p>
        </p:txBody>
      </p:sp>
      <p:sp>
        <p:nvSpPr>
          <p:cNvPr id="4099" name="Text Box 3">
            <a:extLst>
              <a:ext uri="{FF2B5EF4-FFF2-40B4-BE49-F238E27FC236}">
                <a16:creationId xmlns:a16="http://schemas.microsoft.com/office/drawing/2014/main" id="{5DD8C941-1F1B-4F8D-84C2-C3F113BABB8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0363" y="5967413"/>
            <a:ext cx="1733550" cy="579437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fr-FR" altLang="fr-FR" b="1">
                <a:solidFill>
                  <a:schemeClr val="accent1"/>
                </a:solidFill>
              </a:rPr>
              <a:t>BTS MS</a:t>
            </a:r>
          </a:p>
        </p:txBody>
      </p:sp>
      <p:sp>
        <p:nvSpPr>
          <p:cNvPr id="4100" name="Text Box 4">
            <a:extLst>
              <a:ext uri="{FF2B5EF4-FFF2-40B4-BE49-F238E27FC236}">
                <a16:creationId xmlns:a16="http://schemas.microsoft.com/office/drawing/2014/main" id="{511D3FB6-6136-4877-86AC-EFF9B62E02E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4463" y="361950"/>
            <a:ext cx="8686800" cy="641350"/>
          </a:xfrm>
          <a:prstGeom prst="rect">
            <a:avLst/>
          </a:prstGeom>
          <a:solidFill>
            <a:schemeClr val="fol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fr-FR" altLang="fr-FR" sz="3600">
                <a:solidFill>
                  <a:schemeClr val="bg1"/>
                </a:solidFill>
              </a:rPr>
              <a:t>Prévention des risques professionnels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46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46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146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4690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4" descr="doc11">
            <a:extLst>
              <a:ext uri="{FF2B5EF4-FFF2-40B4-BE49-F238E27FC236}">
                <a16:creationId xmlns:a16="http://schemas.microsoft.com/office/drawing/2014/main" id="{0FEBEE72-53E4-4689-BC51-8E1B0741BA3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87513" y="682625"/>
            <a:ext cx="5870575" cy="550862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413" name="Text Box 5">
            <a:extLst>
              <a:ext uri="{FF2B5EF4-FFF2-40B4-BE49-F238E27FC236}">
                <a16:creationId xmlns:a16="http://schemas.microsoft.com/office/drawing/2014/main" id="{C3F849E5-7F58-4155-9F94-035DDB1EA4E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12975" y="0"/>
            <a:ext cx="4718050" cy="1384300"/>
          </a:xfrm>
          <a:prstGeom prst="rect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fr-FR" altLang="fr-FR" sz="2400" b="1">
                <a:solidFill>
                  <a:srgbClr val="FFFF00"/>
                </a:solidFill>
              </a:rPr>
              <a:t>Risque : lié à la circulation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fr-FR" altLang="fr-FR" sz="2400" b="1">
                <a:solidFill>
                  <a:srgbClr val="FFFF00"/>
                </a:solidFill>
              </a:rPr>
              <a:t>Dommage : Ecrasement, fractures, … </a:t>
            </a:r>
          </a:p>
        </p:txBody>
      </p:sp>
      <p:sp>
        <p:nvSpPr>
          <p:cNvPr id="17414" name="Text Box 6">
            <a:extLst>
              <a:ext uri="{FF2B5EF4-FFF2-40B4-BE49-F238E27FC236}">
                <a16:creationId xmlns:a16="http://schemas.microsoft.com/office/drawing/2014/main" id="{CDEF3E62-44F1-40D2-A611-39B2DD63CA2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-20638" y="4365625"/>
            <a:ext cx="9144001" cy="2492375"/>
          </a:xfrm>
          <a:prstGeom prst="rect">
            <a:avLst/>
          </a:prstGeom>
          <a:solidFill>
            <a:schemeClr val="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Char char="-"/>
            </a:pPr>
            <a:r>
              <a:rPr lang="fr-FR" altLang="fr-FR" sz="2400" b="1">
                <a:solidFill>
                  <a:schemeClr val="bg1"/>
                </a:solidFill>
              </a:rPr>
              <a:t> Ne pas guider un camion par l’arrière</a:t>
            </a:r>
          </a:p>
          <a:p>
            <a:pPr algn="ctr" eaLnBrk="1" hangingPunct="1">
              <a:spcBef>
                <a:spcPct val="50000"/>
              </a:spcBef>
              <a:buFontTx/>
              <a:buChar char="-"/>
            </a:pPr>
            <a:r>
              <a:rPr lang="fr-FR" altLang="fr-FR" sz="2400" b="1">
                <a:solidFill>
                  <a:schemeClr val="bg1"/>
                </a:solidFill>
              </a:rPr>
              <a:t>Mettre en place une zone réservée pour le « guideur »</a:t>
            </a:r>
          </a:p>
          <a:p>
            <a:pPr algn="ctr" eaLnBrk="1" hangingPunct="1">
              <a:spcBef>
                <a:spcPct val="50000"/>
              </a:spcBef>
              <a:buFontTx/>
              <a:buChar char="-"/>
            </a:pPr>
            <a:r>
              <a:rPr lang="fr-FR" altLang="fr-FR" sz="2400" b="1">
                <a:solidFill>
                  <a:schemeClr val="bg1"/>
                </a:solidFill>
              </a:rPr>
              <a:t>Mettre en place des miroirs de guidage</a:t>
            </a:r>
          </a:p>
          <a:p>
            <a:pPr algn="ctr" eaLnBrk="1" hangingPunct="1">
              <a:spcBef>
                <a:spcPct val="50000"/>
              </a:spcBef>
              <a:buFontTx/>
              <a:buChar char="-"/>
            </a:pPr>
            <a:r>
              <a:rPr lang="fr-FR" altLang="fr-FR" sz="2400" b="1">
                <a:solidFill>
                  <a:schemeClr val="bg1"/>
                </a:solidFill>
              </a:rPr>
              <a:t>Signaler le mouvement des véhicules par des alertes visuelles (gyrophare) et sonores</a:t>
            </a:r>
          </a:p>
        </p:txBody>
      </p:sp>
      <p:pic>
        <p:nvPicPr>
          <p:cNvPr id="22533" name="Picture 25" descr="EntreeInterditePersonnesNonAutorisees">
            <a:extLst>
              <a:ext uri="{FF2B5EF4-FFF2-40B4-BE49-F238E27FC236}">
                <a16:creationId xmlns:a16="http://schemas.microsoft.com/office/drawing/2014/main" id="{A1C06F39-2ADE-4E0E-8899-A046C088EBA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188" y="320675"/>
            <a:ext cx="1428750" cy="142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4" name="Picture 26" descr="InterditPietons">
            <a:extLst>
              <a:ext uri="{FF2B5EF4-FFF2-40B4-BE49-F238E27FC236}">
                <a16:creationId xmlns:a16="http://schemas.microsoft.com/office/drawing/2014/main" id="{9C96C519-B0D4-4515-99D6-91537B19365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188" y="1798638"/>
            <a:ext cx="1428750" cy="142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5" name="Picture 28" descr="BandeMarquageSecurite">
            <a:extLst>
              <a:ext uri="{FF2B5EF4-FFF2-40B4-BE49-F238E27FC236}">
                <a16:creationId xmlns:a16="http://schemas.microsoft.com/office/drawing/2014/main" id="{6F7D84E3-5F8D-4EE4-ABD9-AA96BB917AB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2225" y="877888"/>
            <a:ext cx="1428750" cy="55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6" name="Picture 8" descr="Afficher l'image d'origine">
            <a:extLst>
              <a:ext uri="{FF2B5EF4-FFF2-40B4-BE49-F238E27FC236}">
                <a16:creationId xmlns:a16="http://schemas.microsoft.com/office/drawing/2014/main" id="{036DAED1-DBCD-4233-81B6-D7C61043EE7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304" r="12990"/>
          <a:stretch>
            <a:fillRect/>
          </a:stretch>
        </p:blipFill>
        <p:spPr bwMode="auto">
          <a:xfrm>
            <a:off x="7572375" y="1631950"/>
            <a:ext cx="1568450" cy="1595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74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74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3" grpId="0" animBg="1" autoUpdateAnimBg="0"/>
      <p:bldP spid="17414" grpId="0" animBg="1" autoUpdateAnimBg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4" descr="doc12">
            <a:extLst>
              <a:ext uri="{FF2B5EF4-FFF2-40B4-BE49-F238E27FC236}">
                <a16:creationId xmlns:a16="http://schemas.microsoft.com/office/drawing/2014/main" id="{AB87F649-FC77-4C70-A594-BFB19DE4A23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9050" y="706438"/>
            <a:ext cx="6502400" cy="536575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437" name="Text Box 5">
            <a:extLst>
              <a:ext uri="{FF2B5EF4-FFF2-40B4-BE49-F238E27FC236}">
                <a16:creationId xmlns:a16="http://schemas.microsoft.com/office/drawing/2014/main" id="{A9123A48-B1A8-446B-8740-61F541FC7F9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87500" y="0"/>
            <a:ext cx="5897563" cy="1384300"/>
          </a:xfrm>
          <a:prstGeom prst="rect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fr-FR" altLang="fr-FR" sz="2400" b="1">
                <a:solidFill>
                  <a:srgbClr val="FFFF00"/>
                </a:solidFill>
              </a:rPr>
              <a:t>Risque : liés aux mauvaises postures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fr-FR" altLang="fr-FR" sz="2400" b="1">
                <a:solidFill>
                  <a:srgbClr val="FFFF00"/>
                </a:solidFill>
              </a:rPr>
              <a:t>Dommage : Lésions importantes au niveau du dos, lumbagos, sciatique,</a:t>
            </a:r>
          </a:p>
        </p:txBody>
      </p:sp>
      <p:sp>
        <p:nvSpPr>
          <p:cNvPr id="18438" name="Text Box 6">
            <a:extLst>
              <a:ext uri="{FF2B5EF4-FFF2-40B4-BE49-F238E27FC236}">
                <a16:creationId xmlns:a16="http://schemas.microsoft.com/office/drawing/2014/main" id="{552D4179-7FB3-4B53-9D9B-06FC92AC10D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5270500"/>
            <a:ext cx="9144000" cy="1570038"/>
          </a:xfrm>
          <a:prstGeom prst="rect">
            <a:avLst/>
          </a:prstGeom>
          <a:solidFill>
            <a:schemeClr val="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Char char="-"/>
            </a:pPr>
            <a:r>
              <a:rPr lang="fr-FR" altLang="fr-FR" sz="2400" b="1">
                <a:solidFill>
                  <a:schemeClr val="bg1"/>
                </a:solidFill>
              </a:rPr>
              <a:t> Réaliser les gestes de manutention appropriés</a:t>
            </a:r>
          </a:p>
          <a:p>
            <a:pPr algn="ctr" eaLnBrk="1" hangingPunct="1">
              <a:spcBef>
                <a:spcPct val="50000"/>
              </a:spcBef>
              <a:buFontTx/>
              <a:buChar char="-"/>
            </a:pPr>
            <a:r>
              <a:rPr lang="fr-FR" altLang="fr-FR" sz="2400" b="1">
                <a:solidFill>
                  <a:schemeClr val="bg1"/>
                </a:solidFill>
              </a:rPr>
              <a:t>Faire suivre une formation PRAP</a:t>
            </a:r>
          </a:p>
          <a:p>
            <a:pPr algn="ctr" eaLnBrk="1" hangingPunct="1">
              <a:spcBef>
                <a:spcPct val="50000"/>
              </a:spcBef>
              <a:buFontTx/>
              <a:buChar char="-"/>
            </a:pPr>
            <a:r>
              <a:rPr lang="fr-FR" altLang="fr-FR" sz="2400" b="1">
                <a:solidFill>
                  <a:schemeClr val="bg1"/>
                </a:solidFill>
              </a:rPr>
              <a:t>Utiliser des outils d’aide à la manutention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84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84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7" grpId="0" animBg="1"/>
      <p:bldP spid="18438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4" descr="doc13">
            <a:extLst>
              <a:ext uri="{FF2B5EF4-FFF2-40B4-BE49-F238E27FC236}">
                <a16:creationId xmlns:a16="http://schemas.microsoft.com/office/drawing/2014/main" id="{857C6CA1-4996-41BE-B7D1-9184CEA77DA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8300" y="730250"/>
            <a:ext cx="5913438" cy="5418138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461" name="Picture 5" descr="LanceAIncendie">
            <a:extLst>
              <a:ext uri="{FF2B5EF4-FFF2-40B4-BE49-F238E27FC236}">
                <a16:creationId xmlns:a16="http://schemas.microsoft.com/office/drawing/2014/main" id="{50018316-F31A-461E-B024-6F0CEE6BCC4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428750" cy="142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62" name="Text Box 6">
            <a:extLst>
              <a:ext uri="{FF2B5EF4-FFF2-40B4-BE49-F238E27FC236}">
                <a16:creationId xmlns:a16="http://schemas.microsoft.com/office/drawing/2014/main" id="{E6BE321C-71B2-4DF2-9EE5-8EEB98B44AB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58938" y="288925"/>
            <a:ext cx="5897562" cy="457200"/>
          </a:xfrm>
          <a:prstGeom prst="rect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fr-FR" altLang="fr-FR" sz="2400" b="1">
                <a:solidFill>
                  <a:srgbClr val="FFFF00"/>
                </a:solidFill>
              </a:rPr>
              <a:t>Equipements de secours inutilisables</a:t>
            </a:r>
          </a:p>
        </p:txBody>
      </p:sp>
      <p:sp>
        <p:nvSpPr>
          <p:cNvPr id="19463" name="Text Box 7">
            <a:extLst>
              <a:ext uri="{FF2B5EF4-FFF2-40B4-BE49-F238E27FC236}">
                <a16:creationId xmlns:a16="http://schemas.microsoft.com/office/drawing/2014/main" id="{959916EE-EE72-48A3-B691-25C0B386E63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5840413"/>
            <a:ext cx="9144000" cy="1016000"/>
          </a:xfrm>
          <a:prstGeom prst="rect">
            <a:avLst/>
          </a:prstGeom>
          <a:solidFill>
            <a:schemeClr val="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Char char="-"/>
            </a:pPr>
            <a:r>
              <a:rPr lang="fr-FR" altLang="fr-FR" sz="2400" b="1">
                <a:solidFill>
                  <a:schemeClr val="bg1"/>
                </a:solidFill>
              </a:rPr>
              <a:t> Ne pas encombrer les équipements de secours</a:t>
            </a:r>
          </a:p>
          <a:p>
            <a:pPr algn="ctr" eaLnBrk="1" hangingPunct="1">
              <a:spcBef>
                <a:spcPct val="50000"/>
              </a:spcBef>
              <a:buFontTx/>
              <a:buChar char="-"/>
            </a:pPr>
            <a:r>
              <a:rPr lang="fr-FR" altLang="fr-FR" sz="2400" b="1">
                <a:solidFill>
                  <a:schemeClr val="bg1"/>
                </a:solidFill>
              </a:rPr>
              <a:t>Prévoir des zones de stockage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94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194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194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62" grpId="0" animBg="1"/>
      <p:bldP spid="19463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4" descr="doc14">
            <a:extLst>
              <a:ext uri="{FF2B5EF4-FFF2-40B4-BE49-F238E27FC236}">
                <a16:creationId xmlns:a16="http://schemas.microsoft.com/office/drawing/2014/main" id="{6B5F0008-5D86-43A8-BD54-C0641C9E5BC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3513" y="844550"/>
            <a:ext cx="6170612" cy="51689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485" name="Picture 5" descr="ProtectionObligatoireCorps">
            <a:extLst>
              <a:ext uri="{FF2B5EF4-FFF2-40B4-BE49-F238E27FC236}">
                <a16:creationId xmlns:a16="http://schemas.microsoft.com/office/drawing/2014/main" id="{8BB763BC-E95F-4A95-89A8-0ABBC808ECB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15250" y="4370388"/>
            <a:ext cx="1428750" cy="142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86" name="Text Box 6">
            <a:extLst>
              <a:ext uri="{FF2B5EF4-FFF2-40B4-BE49-F238E27FC236}">
                <a16:creationId xmlns:a16="http://schemas.microsoft.com/office/drawing/2014/main" id="{DC7F6871-8831-41C5-97D0-AB0AACFE923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12975" y="0"/>
            <a:ext cx="4718050" cy="1754188"/>
          </a:xfrm>
          <a:prstGeom prst="rect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fr-FR" altLang="fr-FR" sz="2400" b="1">
                <a:solidFill>
                  <a:srgbClr val="FFFF00"/>
                </a:solidFill>
              </a:rPr>
              <a:t>Risque : mécanique (happement)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fr-FR" altLang="fr-FR" sz="2400" b="1">
                <a:solidFill>
                  <a:srgbClr val="FFFF00"/>
                </a:solidFill>
              </a:rPr>
              <a:t>Dommage : Arrachement d’un membre</a:t>
            </a:r>
          </a:p>
        </p:txBody>
      </p:sp>
      <p:sp>
        <p:nvSpPr>
          <p:cNvPr id="20487" name="Text Box 7">
            <a:extLst>
              <a:ext uri="{FF2B5EF4-FFF2-40B4-BE49-F238E27FC236}">
                <a16:creationId xmlns:a16="http://schemas.microsoft.com/office/drawing/2014/main" id="{30D95A21-C86E-43AD-AFC4-45A40ED8133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5853113"/>
            <a:ext cx="9144000" cy="1384300"/>
          </a:xfrm>
          <a:prstGeom prst="rect">
            <a:avLst/>
          </a:prstGeom>
          <a:solidFill>
            <a:schemeClr val="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Char char="-"/>
            </a:pPr>
            <a:r>
              <a:rPr lang="fr-FR" altLang="fr-FR" sz="2400" b="1">
                <a:solidFill>
                  <a:schemeClr val="bg1"/>
                </a:solidFill>
              </a:rPr>
              <a:t> Remettre les carters de protection en place, avec un dispositif de verrouillage protégé par un capteur de sécurité</a:t>
            </a:r>
          </a:p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fr-FR" altLang="fr-FR" sz="2400" b="1">
                <a:solidFill>
                  <a:schemeClr val="bg1"/>
                </a:solidFill>
              </a:rPr>
              <a:t>- Pas de vêtements flottants</a:t>
            </a:r>
          </a:p>
        </p:txBody>
      </p:sp>
      <p:pic>
        <p:nvPicPr>
          <p:cNvPr id="25606" name="Picture 11" descr="NePasToucher">
            <a:extLst>
              <a:ext uri="{FF2B5EF4-FFF2-40B4-BE49-F238E27FC236}">
                <a16:creationId xmlns:a16="http://schemas.microsoft.com/office/drawing/2014/main" id="{58AC1D44-F3A3-45F2-AA1B-C204115CAD9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04125" y="303213"/>
            <a:ext cx="1428750" cy="142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07" name="Picture 28" descr="BandeMarquageSecurite">
            <a:extLst>
              <a:ext uri="{FF2B5EF4-FFF2-40B4-BE49-F238E27FC236}">
                <a16:creationId xmlns:a16="http://schemas.microsoft.com/office/drawing/2014/main" id="{C322F6F8-5246-4A00-A1A1-2D79F2F2A78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125" y="146050"/>
            <a:ext cx="1428750" cy="55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04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204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204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6" grpId="0" animBg="1"/>
      <p:bldP spid="20487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4" descr="doc15">
            <a:extLst>
              <a:ext uri="{FF2B5EF4-FFF2-40B4-BE49-F238E27FC236}">
                <a16:creationId xmlns:a16="http://schemas.microsoft.com/office/drawing/2014/main" id="{F2E5FC0E-0DF0-48A1-9DFA-A72E69543F9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3363" y="625475"/>
            <a:ext cx="6075362" cy="5830888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557" name="Picture 5" descr="ChuteDenivellation">
            <a:extLst>
              <a:ext uri="{FF2B5EF4-FFF2-40B4-BE49-F238E27FC236}">
                <a16:creationId xmlns:a16="http://schemas.microsoft.com/office/drawing/2014/main" id="{823683D8-6188-4959-B654-F8E3959EC08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15250" y="0"/>
            <a:ext cx="1428750" cy="133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58" name="Text Box 6">
            <a:extLst>
              <a:ext uri="{FF2B5EF4-FFF2-40B4-BE49-F238E27FC236}">
                <a16:creationId xmlns:a16="http://schemas.microsoft.com/office/drawing/2014/main" id="{006BF17F-ACCC-48E7-9A87-3DFD4A1F732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12975" y="0"/>
            <a:ext cx="4718050" cy="1016000"/>
          </a:xfrm>
          <a:prstGeom prst="rect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fr-FR" altLang="fr-FR" sz="2400" b="1">
                <a:solidFill>
                  <a:srgbClr val="FFFF00"/>
                </a:solidFill>
              </a:rPr>
              <a:t>Risque : Chute de hauteur,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fr-FR" altLang="fr-FR" sz="2400" b="1">
                <a:solidFill>
                  <a:srgbClr val="FFFF00"/>
                </a:solidFill>
              </a:rPr>
              <a:t>Dommage : fractures diverses </a:t>
            </a:r>
          </a:p>
        </p:txBody>
      </p:sp>
      <p:sp>
        <p:nvSpPr>
          <p:cNvPr id="23559" name="Text Box 7">
            <a:extLst>
              <a:ext uri="{FF2B5EF4-FFF2-40B4-BE49-F238E27FC236}">
                <a16:creationId xmlns:a16="http://schemas.microsoft.com/office/drawing/2014/main" id="{E86B3AEA-D88D-4EAC-ADBF-422CB1E50F7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5934075"/>
            <a:ext cx="9144000" cy="1016000"/>
          </a:xfrm>
          <a:prstGeom prst="rect">
            <a:avLst/>
          </a:prstGeom>
          <a:solidFill>
            <a:schemeClr val="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Char char="-"/>
            </a:pPr>
            <a:r>
              <a:rPr lang="fr-FR" altLang="fr-FR" sz="2400" b="1">
                <a:solidFill>
                  <a:schemeClr val="bg1"/>
                </a:solidFill>
              </a:rPr>
              <a:t> Utiliser les équipements appropriés pour descendre</a:t>
            </a:r>
          </a:p>
          <a:p>
            <a:pPr algn="ctr" eaLnBrk="1" hangingPunct="1">
              <a:spcBef>
                <a:spcPct val="50000"/>
              </a:spcBef>
              <a:buFontTx/>
              <a:buChar char="-"/>
            </a:pPr>
            <a:r>
              <a:rPr lang="fr-FR" altLang="fr-FR" sz="2400" b="1">
                <a:solidFill>
                  <a:schemeClr val="bg1"/>
                </a:solidFill>
              </a:rPr>
              <a:t>Former le conducteur sur les risques encourus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35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235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235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8" grpId="0" animBg="1"/>
      <p:bldP spid="23559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4" descr="doc16">
            <a:extLst>
              <a:ext uri="{FF2B5EF4-FFF2-40B4-BE49-F238E27FC236}">
                <a16:creationId xmlns:a16="http://schemas.microsoft.com/office/drawing/2014/main" id="{EA19F2C5-F5FC-45AE-AE11-E70A2B75333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8125" y="927100"/>
            <a:ext cx="6126163" cy="501967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533" name="Picture 5" descr="ProtectionObligatoireTete">
            <a:extLst>
              <a:ext uri="{FF2B5EF4-FFF2-40B4-BE49-F238E27FC236}">
                <a16:creationId xmlns:a16="http://schemas.microsoft.com/office/drawing/2014/main" id="{B9A97D3B-C552-444C-A64F-3F7D680BA3F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15250" y="3001963"/>
            <a:ext cx="1428750" cy="142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4" name="Picture 6" descr="VehiculesManutention">
            <a:extLst>
              <a:ext uri="{FF2B5EF4-FFF2-40B4-BE49-F238E27FC236}">
                <a16:creationId xmlns:a16="http://schemas.microsoft.com/office/drawing/2014/main" id="{03CC52D3-65AB-44F2-A937-98A52A24637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15250" y="1371600"/>
            <a:ext cx="1428750" cy="133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5" name="Picture 7" descr="ChargesSuspendues">
            <a:extLst>
              <a:ext uri="{FF2B5EF4-FFF2-40B4-BE49-F238E27FC236}">
                <a16:creationId xmlns:a16="http://schemas.microsoft.com/office/drawing/2014/main" id="{AB6FB96A-01EE-49CB-AD21-D14A0045331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15250" y="0"/>
            <a:ext cx="1428750" cy="133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536" name="Text Box 8">
            <a:extLst>
              <a:ext uri="{FF2B5EF4-FFF2-40B4-BE49-F238E27FC236}">
                <a16:creationId xmlns:a16="http://schemas.microsoft.com/office/drawing/2014/main" id="{0EBBE70B-65CC-4E4E-9AD1-A8E4D7DC4F8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12975" y="0"/>
            <a:ext cx="4718050" cy="1384300"/>
          </a:xfrm>
          <a:prstGeom prst="rect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fr-FR" altLang="fr-FR" sz="2400" b="1">
                <a:solidFill>
                  <a:srgbClr val="FFFF00"/>
                </a:solidFill>
              </a:rPr>
              <a:t>Risque : chute d’objets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fr-FR" altLang="fr-FR" sz="2400" b="1">
                <a:solidFill>
                  <a:srgbClr val="FFFF00"/>
                </a:solidFill>
              </a:rPr>
              <a:t>Dommage : Ecrasement, fracture </a:t>
            </a:r>
          </a:p>
        </p:txBody>
      </p:sp>
      <p:sp>
        <p:nvSpPr>
          <p:cNvPr id="22537" name="Text Box 9">
            <a:extLst>
              <a:ext uri="{FF2B5EF4-FFF2-40B4-BE49-F238E27FC236}">
                <a16:creationId xmlns:a16="http://schemas.microsoft.com/office/drawing/2014/main" id="{DD1D8A7A-660F-42F2-87C3-8E9305DE099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5830888"/>
            <a:ext cx="9144000" cy="1014412"/>
          </a:xfrm>
          <a:prstGeom prst="rect">
            <a:avLst/>
          </a:prstGeom>
          <a:solidFill>
            <a:schemeClr val="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Char char="-"/>
            </a:pPr>
            <a:r>
              <a:rPr lang="fr-FR" altLang="fr-FR" sz="2400" b="1">
                <a:solidFill>
                  <a:schemeClr val="bg1"/>
                </a:solidFill>
              </a:rPr>
              <a:t> Ne jamais stationner sous une charge en mouvement</a:t>
            </a:r>
          </a:p>
          <a:p>
            <a:pPr algn="ctr" eaLnBrk="1" hangingPunct="1">
              <a:spcBef>
                <a:spcPct val="50000"/>
              </a:spcBef>
              <a:buFontTx/>
              <a:buChar char="-"/>
            </a:pPr>
            <a:r>
              <a:rPr lang="fr-FR" altLang="fr-FR" sz="2400" b="1">
                <a:solidFill>
                  <a:schemeClr val="bg1"/>
                </a:solidFill>
              </a:rPr>
              <a:t>Différencier les zones piétonnes des zones de circulation</a:t>
            </a:r>
          </a:p>
        </p:txBody>
      </p:sp>
      <p:pic>
        <p:nvPicPr>
          <p:cNvPr id="27656" name="Image 1">
            <a:extLst>
              <a:ext uri="{FF2B5EF4-FFF2-40B4-BE49-F238E27FC236}">
                <a16:creationId xmlns:a16="http://schemas.microsoft.com/office/drawing/2014/main" id="{A3AE5894-5019-419E-BA33-78858E25DD1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88" y="12700"/>
            <a:ext cx="1428750" cy="142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25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225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225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225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1" dur="500"/>
                                        <p:tgtEl>
                                          <p:spTgt spid="225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6" grpId="0" animBg="1"/>
      <p:bldP spid="22537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4" descr="doc17">
            <a:extLst>
              <a:ext uri="{FF2B5EF4-FFF2-40B4-BE49-F238E27FC236}">
                <a16:creationId xmlns:a16="http://schemas.microsoft.com/office/drawing/2014/main" id="{D219B53B-A1B2-476E-9C15-911404CC022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63688" y="728663"/>
            <a:ext cx="6092825" cy="536575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582" name="Picture 6" descr="ProtectionObligatoireVue">
            <a:extLst>
              <a:ext uri="{FF2B5EF4-FFF2-40B4-BE49-F238E27FC236}">
                <a16:creationId xmlns:a16="http://schemas.microsoft.com/office/drawing/2014/main" id="{C551C3A2-64A4-43F5-804E-AC1A05EADA8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15250" y="2452688"/>
            <a:ext cx="1428750" cy="142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83" name="Picture 7" descr="RadiationsIonisantes">
            <a:extLst>
              <a:ext uri="{FF2B5EF4-FFF2-40B4-BE49-F238E27FC236}">
                <a16:creationId xmlns:a16="http://schemas.microsoft.com/office/drawing/2014/main" id="{826E5F5B-648B-40AB-B961-DE6BD99292B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15250" y="0"/>
            <a:ext cx="1428750" cy="133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584" name="Text Box 8">
            <a:extLst>
              <a:ext uri="{FF2B5EF4-FFF2-40B4-BE49-F238E27FC236}">
                <a16:creationId xmlns:a16="http://schemas.microsoft.com/office/drawing/2014/main" id="{EAA959BD-1502-449F-9196-44D5260C5FF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12975" y="0"/>
            <a:ext cx="4718050" cy="1384300"/>
          </a:xfrm>
          <a:prstGeom prst="rect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fr-FR" altLang="fr-FR" sz="2400" b="1">
                <a:solidFill>
                  <a:srgbClr val="FFFF00"/>
                </a:solidFill>
              </a:rPr>
              <a:t>Risque : rayonnements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fr-FR" altLang="fr-FR" sz="2400" b="1">
                <a:solidFill>
                  <a:srgbClr val="FFFF00"/>
                </a:solidFill>
              </a:rPr>
              <a:t>Dommage :lésions aux yeux, brûlures </a:t>
            </a:r>
          </a:p>
        </p:txBody>
      </p:sp>
      <p:sp>
        <p:nvSpPr>
          <p:cNvPr id="24585" name="Text Box 9">
            <a:extLst>
              <a:ext uri="{FF2B5EF4-FFF2-40B4-BE49-F238E27FC236}">
                <a16:creationId xmlns:a16="http://schemas.microsoft.com/office/drawing/2014/main" id="{62A4B46A-1DDD-4420-94B6-CF8E3788971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5275263"/>
            <a:ext cx="9144000" cy="1568450"/>
          </a:xfrm>
          <a:prstGeom prst="rect">
            <a:avLst/>
          </a:prstGeom>
          <a:solidFill>
            <a:schemeClr val="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Char char="-"/>
            </a:pPr>
            <a:r>
              <a:rPr lang="fr-FR" altLang="fr-FR" sz="2400" b="1">
                <a:solidFill>
                  <a:schemeClr val="bg1"/>
                </a:solidFill>
              </a:rPr>
              <a:t> Utiliser les équipements de protection appropriés</a:t>
            </a:r>
          </a:p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fr-FR" altLang="fr-FR" sz="2400" b="1">
                <a:solidFill>
                  <a:schemeClr val="bg1"/>
                </a:solidFill>
              </a:rPr>
              <a:t>(Combinaison,lunettes, gants, rideaux de protection,…)</a:t>
            </a:r>
          </a:p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fr-FR" altLang="fr-FR" sz="2400" b="1">
                <a:solidFill>
                  <a:schemeClr val="bg1"/>
                </a:solidFill>
              </a:rPr>
              <a:t>Isoler la zone de soudage de l’environnement (rideaux)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45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245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245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245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84" grpId="0" animBg="1"/>
      <p:bldP spid="24585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4" descr="doc18">
            <a:extLst>
              <a:ext uri="{FF2B5EF4-FFF2-40B4-BE49-F238E27FC236}">
                <a16:creationId xmlns:a16="http://schemas.microsoft.com/office/drawing/2014/main" id="{3699081F-1E95-4254-AA35-86DC1B20757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9725" y="654050"/>
            <a:ext cx="6032500" cy="5567363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605" name="Picture 5" descr="ProtectionObligatoireOuie">
            <a:extLst>
              <a:ext uri="{FF2B5EF4-FFF2-40B4-BE49-F238E27FC236}">
                <a16:creationId xmlns:a16="http://schemas.microsoft.com/office/drawing/2014/main" id="{52E87E5A-D4E0-4B9C-A39A-F7737FCFF86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15250" y="3071813"/>
            <a:ext cx="1428750" cy="142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606" name="Text Box 6">
            <a:extLst>
              <a:ext uri="{FF2B5EF4-FFF2-40B4-BE49-F238E27FC236}">
                <a16:creationId xmlns:a16="http://schemas.microsoft.com/office/drawing/2014/main" id="{698D7403-2352-4A2A-A58F-8E0200EBF4C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12975" y="0"/>
            <a:ext cx="4718050" cy="1384300"/>
          </a:xfrm>
          <a:prstGeom prst="rect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fr-FR" altLang="fr-FR" sz="2400" b="1">
                <a:solidFill>
                  <a:srgbClr val="FFFF00"/>
                </a:solidFill>
              </a:rPr>
              <a:t>Risque : lié au bruit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fr-FR" altLang="fr-FR" sz="2400" b="1">
                <a:solidFill>
                  <a:srgbClr val="FFFF00"/>
                </a:solidFill>
              </a:rPr>
              <a:t>Dommage : lésions aux oreilles, surdité</a:t>
            </a:r>
            <a:r>
              <a:rPr lang="fr-FR" altLang="fr-FR" sz="1800"/>
              <a:t> </a:t>
            </a:r>
            <a:r>
              <a:rPr lang="fr-FR" altLang="fr-FR" sz="2400" b="1">
                <a:solidFill>
                  <a:srgbClr val="FFFF00"/>
                </a:solidFill>
              </a:rPr>
              <a:t> </a:t>
            </a:r>
          </a:p>
        </p:txBody>
      </p:sp>
      <p:sp>
        <p:nvSpPr>
          <p:cNvPr id="25607" name="Text Box 7">
            <a:extLst>
              <a:ext uri="{FF2B5EF4-FFF2-40B4-BE49-F238E27FC236}">
                <a16:creationId xmlns:a16="http://schemas.microsoft.com/office/drawing/2014/main" id="{9316A893-69C7-49EA-9C4C-D9E16EF708F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5275263"/>
            <a:ext cx="9144000" cy="1570037"/>
          </a:xfrm>
          <a:prstGeom prst="rect">
            <a:avLst/>
          </a:prstGeom>
          <a:solidFill>
            <a:schemeClr val="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Char char="-"/>
            </a:pPr>
            <a:r>
              <a:rPr lang="fr-FR" altLang="fr-FR" sz="2400" b="1">
                <a:solidFill>
                  <a:schemeClr val="bg1"/>
                </a:solidFill>
              </a:rPr>
              <a:t> Utiliser les équipements de protection appropriés</a:t>
            </a:r>
          </a:p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fr-FR" altLang="fr-FR" sz="2400" b="1">
                <a:solidFill>
                  <a:schemeClr val="bg1"/>
                </a:solidFill>
              </a:rPr>
              <a:t>(Protection d’oreilles, casque anti-bruit,…)</a:t>
            </a:r>
          </a:p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fr-FR" altLang="fr-FR" sz="2400" b="1">
                <a:solidFill>
                  <a:schemeClr val="bg1"/>
                </a:solidFill>
              </a:rPr>
              <a:t>- Réduire le bruit par isolement des zones dangereuses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56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2560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256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0" dur="500"/>
                                        <p:tgtEl>
                                          <p:spTgt spid="256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7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4" descr="doc19">
            <a:extLst>
              <a:ext uri="{FF2B5EF4-FFF2-40B4-BE49-F238E27FC236}">
                <a16:creationId xmlns:a16="http://schemas.microsoft.com/office/drawing/2014/main" id="{BC66A5EF-5121-47AC-A397-EE6B1BA55D1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60525" y="649288"/>
            <a:ext cx="5845175" cy="5532437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629" name="Picture 5" descr="Trebuchement">
            <a:extLst>
              <a:ext uri="{FF2B5EF4-FFF2-40B4-BE49-F238E27FC236}">
                <a16:creationId xmlns:a16="http://schemas.microsoft.com/office/drawing/2014/main" id="{EDB50F8F-BEE0-426E-AB6C-7CD6CE552BD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15250" y="0"/>
            <a:ext cx="1428750" cy="133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630" name="Text Box 6">
            <a:extLst>
              <a:ext uri="{FF2B5EF4-FFF2-40B4-BE49-F238E27FC236}">
                <a16:creationId xmlns:a16="http://schemas.microsoft.com/office/drawing/2014/main" id="{AB6E63AA-D005-4358-8D89-26984B97A79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12975" y="0"/>
            <a:ext cx="4718050" cy="1016000"/>
          </a:xfrm>
          <a:prstGeom prst="rect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fr-FR" altLang="fr-FR" sz="2400" b="1">
                <a:solidFill>
                  <a:srgbClr val="FFFF00"/>
                </a:solidFill>
              </a:rPr>
              <a:t>Risque : Chute de plain-pied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fr-FR" altLang="fr-FR" sz="2400" b="1">
                <a:solidFill>
                  <a:srgbClr val="FFFF00"/>
                </a:solidFill>
              </a:rPr>
              <a:t>Dommage : fractures diverses </a:t>
            </a:r>
          </a:p>
        </p:txBody>
      </p:sp>
      <p:sp>
        <p:nvSpPr>
          <p:cNvPr id="26631" name="Text Box 7">
            <a:extLst>
              <a:ext uri="{FF2B5EF4-FFF2-40B4-BE49-F238E27FC236}">
                <a16:creationId xmlns:a16="http://schemas.microsoft.com/office/drawing/2014/main" id="{3F9EE986-8614-4D64-94ED-DF1EA6A3801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5822950"/>
            <a:ext cx="9144000" cy="1016000"/>
          </a:xfrm>
          <a:prstGeom prst="rect">
            <a:avLst/>
          </a:prstGeom>
          <a:solidFill>
            <a:schemeClr val="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Char char="-"/>
            </a:pPr>
            <a:r>
              <a:rPr lang="fr-FR" altLang="fr-FR" sz="2400" b="1">
                <a:solidFill>
                  <a:schemeClr val="bg1"/>
                </a:solidFill>
              </a:rPr>
              <a:t> Nettoyer les ateliers régulièrement</a:t>
            </a:r>
          </a:p>
          <a:p>
            <a:pPr algn="ctr" eaLnBrk="1" hangingPunct="1">
              <a:spcBef>
                <a:spcPct val="50000"/>
              </a:spcBef>
              <a:buFontTx/>
              <a:buChar char="-"/>
            </a:pPr>
            <a:r>
              <a:rPr lang="fr-FR" altLang="fr-FR" sz="2400" b="1">
                <a:solidFill>
                  <a:schemeClr val="bg1"/>
                </a:solidFill>
              </a:rPr>
              <a:t>Prévoir des espaces de rangement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66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266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266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30" grpId="0" animBg="1"/>
      <p:bldP spid="26631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4" descr="doc20">
            <a:extLst>
              <a:ext uri="{FF2B5EF4-FFF2-40B4-BE49-F238E27FC236}">
                <a16:creationId xmlns:a16="http://schemas.microsoft.com/office/drawing/2014/main" id="{17A3D6FA-1D9D-4287-A43F-C8F6E4172F6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9088" y="571500"/>
            <a:ext cx="5870575" cy="5529263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653" name="Picture 5" descr="ChuteDenivellation">
            <a:extLst>
              <a:ext uri="{FF2B5EF4-FFF2-40B4-BE49-F238E27FC236}">
                <a16:creationId xmlns:a16="http://schemas.microsoft.com/office/drawing/2014/main" id="{8245D4CE-4BD2-44AC-9988-744153B4648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428750" cy="133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54" name="Picture 6" descr="EntreeInterditePersonnesNonAutorisees">
            <a:extLst>
              <a:ext uri="{FF2B5EF4-FFF2-40B4-BE49-F238E27FC236}">
                <a16:creationId xmlns:a16="http://schemas.microsoft.com/office/drawing/2014/main" id="{459EE9ED-BB80-4EED-8DB2-9DEF4DB1F14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730375"/>
            <a:ext cx="1428750" cy="142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55" name="Picture 7" descr="ProtectionObligatoireFigure">
            <a:extLst>
              <a:ext uri="{FF2B5EF4-FFF2-40B4-BE49-F238E27FC236}">
                <a16:creationId xmlns:a16="http://schemas.microsoft.com/office/drawing/2014/main" id="{E12B323A-591A-4A6F-B8AD-CA60500CEE6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6500" y="800100"/>
            <a:ext cx="1428750" cy="142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56" name="Picture 8" descr="ProtectionObligatoireTete">
            <a:extLst>
              <a:ext uri="{FF2B5EF4-FFF2-40B4-BE49-F238E27FC236}">
                <a16:creationId xmlns:a16="http://schemas.microsoft.com/office/drawing/2014/main" id="{14D86DF0-05CB-4F42-8221-9FA0E2FF0D3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70788" y="2620963"/>
            <a:ext cx="1428750" cy="142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657" name="Text Box 9">
            <a:extLst>
              <a:ext uri="{FF2B5EF4-FFF2-40B4-BE49-F238E27FC236}">
                <a16:creationId xmlns:a16="http://schemas.microsoft.com/office/drawing/2014/main" id="{A9C447F3-1669-4856-AF15-718A80A0099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12975" y="0"/>
            <a:ext cx="4718050" cy="1754188"/>
          </a:xfrm>
          <a:prstGeom prst="rect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fr-FR" altLang="fr-FR" sz="2400" b="1">
                <a:solidFill>
                  <a:srgbClr val="FFFF00"/>
                </a:solidFill>
              </a:rPr>
              <a:t>Risque : Projections particules thermiques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fr-FR" altLang="fr-FR" sz="2400" b="1">
                <a:solidFill>
                  <a:srgbClr val="FFFF00"/>
                </a:solidFill>
              </a:rPr>
              <a:t>Dommage : lésions aux yeux,</a:t>
            </a:r>
            <a:r>
              <a:rPr lang="fr-FR" altLang="fr-FR" sz="1800"/>
              <a:t> </a:t>
            </a:r>
            <a:r>
              <a:rPr lang="fr-FR" altLang="fr-FR" sz="2400" b="1">
                <a:solidFill>
                  <a:srgbClr val="FFFF00"/>
                </a:solidFill>
              </a:rPr>
              <a:t>brûlures </a:t>
            </a:r>
          </a:p>
        </p:txBody>
      </p:sp>
      <p:sp>
        <p:nvSpPr>
          <p:cNvPr id="27658" name="Text Box 10">
            <a:extLst>
              <a:ext uri="{FF2B5EF4-FFF2-40B4-BE49-F238E27FC236}">
                <a16:creationId xmlns:a16="http://schemas.microsoft.com/office/drawing/2014/main" id="{1F41D83A-44C2-44E8-8463-9136A991D85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5218113"/>
            <a:ext cx="9144000" cy="2092325"/>
          </a:xfrm>
          <a:prstGeom prst="rect">
            <a:avLst/>
          </a:prstGeom>
          <a:solidFill>
            <a:schemeClr val="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Char char="-"/>
            </a:pPr>
            <a:r>
              <a:rPr lang="fr-FR" altLang="fr-FR" sz="2000" b="1">
                <a:solidFill>
                  <a:schemeClr val="bg1"/>
                </a:solidFill>
              </a:rPr>
              <a:t> Utiliser les équipements de protection appropriés</a:t>
            </a:r>
          </a:p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fr-FR" altLang="fr-FR" sz="2000" b="1">
                <a:solidFill>
                  <a:schemeClr val="bg1"/>
                </a:solidFill>
              </a:rPr>
              <a:t>(Combinaison,lunettes, gants, casque anti-bruit,…)</a:t>
            </a:r>
          </a:p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fr-FR" altLang="fr-FR" sz="2000" b="1">
                <a:solidFill>
                  <a:schemeClr val="bg1"/>
                </a:solidFill>
              </a:rPr>
              <a:t>Baliser la zone de travail afin d’y empêcher l’accès par une tierce personne</a:t>
            </a:r>
          </a:p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fr-FR" altLang="fr-FR" sz="2000" b="1">
                <a:solidFill>
                  <a:schemeClr val="bg1"/>
                </a:solidFill>
              </a:rPr>
              <a:t>Installer des paravents de protection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76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276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276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276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1" dur="500"/>
                                        <p:tgtEl>
                                          <p:spTgt spid="276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4" dur="500"/>
                                        <p:tgtEl>
                                          <p:spTgt spid="276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7" grpId="0" animBg="1"/>
      <p:bldP spid="2765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5" descr="observez">
            <a:extLst>
              <a:ext uri="{FF2B5EF4-FFF2-40B4-BE49-F238E27FC236}">
                <a16:creationId xmlns:a16="http://schemas.microsoft.com/office/drawing/2014/main" id="{FF6CAB5F-F8B1-425F-9BEB-775F98186412}"/>
              </a:ext>
            </a:extLst>
          </p:cNvPr>
          <p:cNvPicPr>
            <a:picLocks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1447800"/>
            <a:ext cx="4641850" cy="447516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5123" name="Text Box 4">
            <a:extLst>
              <a:ext uri="{FF2B5EF4-FFF2-40B4-BE49-F238E27FC236}">
                <a16:creationId xmlns:a16="http://schemas.microsoft.com/office/drawing/2014/main" id="{0BF1C9D8-3279-444A-9148-79C4EB32BCA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38375" y="1250950"/>
            <a:ext cx="50292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fr-FR" altLang="fr-FR" sz="1800"/>
          </a:p>
        </p:txBody>
      </p:sp>
      <p:sp>
        <p:nvSpPr>
          <p:cNvPr id="5124" name="Text Box 9">
            <a:extLst>
              <a:ext uri="{FF2B5EF4-FFF2-40B4-BE49-F238E27FC236}">
                <a16:creationId xmlns:a16="http://schemas.microsoft.com/office/drawing/2014/main" id="{B54B204E-0E39-4C46-B799-560CE4DC6C0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06650" y="1852613"/>
            <a:ext cx="461962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fr-FR" altLang="fr-FR" sz="1800"/>
          </a:p>
        </p:txBody>
      </p:sp>
      <p:sp>
        <p:nvSpPr>
          <p:cNvPr id="5125" name="AutoShape 14">
            <a:extLst>
              <a:ext uri="{FF2B5EF4-FFF2-40B4-BE49-F238E27FC236}">
                <a16:creationId xmlns:a16="http://schemas.microsoft.com/office/drawing/2014/main" id="{15CFE97A-B73C-4101-B2AF-9CBEB0E1858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73425" y="0"/>
            <a:ext cx="5870575" cy="3608388"/>
          </a:xfrm>
          <a:prstGeom prst="wedgeEllipseCallout">
            <a:avLst>
              <a:gd name="adj1" fmla="val -58301"/>
              <a:gd name="adj2" fmla="val 54134"/>
            </a:avLst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fr-FR" altLang="fr-FR" sz="1800"/>
          </a:p>
        </p:txBody>
      </p:sp>
      <p:sp>
        <p:nvSpPr>
          <p:cNvPr id="3087" name="Text Box 15">
            <a:extLst>
              <a:ext uri="{FF2B5EF4-FFF2-40B4-BE49-F238E27FC236}">
                <a16:creationId xmlns:a16="http://schemas.microsoft.com/office/drawing/2014/main" id="{D6D774CA-FCF7-4966-8266-B892C30939D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29050" y="336550"/>
            <a:ext cx="4954588" cy="2654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fr-FR" altLang="fr-FR" sz="2800" b="1">
                <a:latin typeface="Comic Sans MS" panose="030F0702030302020204" pitchFamily="66" charset="0"/>
              </a:rPr>
              <a:t>	Les dessins qui suivent, mettent en scène des personnages qui ne respectent pas les règles élémentaires de prévention et de sécurité.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08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08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08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87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4" descr="doc21">
            <a:extLst>
              <a:ext uri="{FF2B5EF4-FFF2-40B4-BE49-F238E27FC236}">
                <a16:creationId xmlns:a16="http://schemas.microsoft.com/office/drawing/2014/main" id="{79BBBB9A-F7A1-4C9D-8D91-1AD7F5B23DA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9575" y="762000"/>
            <a:ext cx="5808663" cy="5497513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677" name="Picture 5" descr="ProtectionObligatoireFigure">
            <a:extLst>
              <a:ext uri="{FF2B5EF4-FFF2-40B4-BE49-F238E27FC236}">
                <a16:creationId xmlns:a16="http://schemas.microsoft.com/office/drawing/2014/main" id="{7FC95E99-C476-454C-B32C-737C59982D0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15250" y="1101725"/>
            <a:ext cx="1428750" cy="142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678" name="Picture 6" descr="ProtectionObligatoireMains">
            <a:extLst>
              <a:ext uri="{FF2B5EF4-FFF2-40B4-BE49-F238E27FC236}">
                <a16:creationId xmlns:a16="http://schemas.microsoft.com/office/drawing/2014/main" id="{E0999F79-C223-4BD6-B784-8FDC0C8D09C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15250" y="2795588"/>
            <a:ext cx="1428750" cy="142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679" name="Text Box 7">
            <a:extLst>
              <a:ext uri="{FF2B5EF4-FFF2-40B4-BE49-F238E27FC236}">
                <a16:creationId xmlns:a16="http://schemas.microsoft.com/office/drawing/2014/main" id="{F14E5DA7-69E5-4ABF-8C93-34D28AE0E71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12975" y="0"/>
            <a:ext cx="4718050" cy="2124075"/>
          </a:xfrm>
          <a:prstGeom prst="rect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fr-FR" altLang="fr-FR" sz="2400" b="1">
                <a:solidFill>
                  <a:srgbClr val="FFFF00"/>
                </a:solidFill>
              </a:rPr>
              <a:t>Risque : mécanique (happement)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fr-FR" altLang="fr-FR" sz="2400" b="1">
                <a:solidFill>
                  <a:srgbClr val="FFFF00"/>
                </a:solidFill>
              </a:rPr>
              <a:t>Dommage : Projections, lésions aux yeux, coupures,</a:t>
            </a:r>
            <a:r>
              <a:rPr lang="fr-FR" altLang="fr-FR" sz="1800"/>
              <a:t> </a:t>
            </a:r>
            <a:r>
              <a:rPr lang="fr-FR" altLang="fr-FR" sz="2400" b="1">
                <a:solidFill>
                  <a:srgbClr val="FFFF00"/>
                </a:solidFill>
              </a:rPr>
              <a:t>brûlures </a:t>
            </a:r>
          </a:p>
        </p:txBody>
      </p:sp>
      <p:sp>
        <p:nvSpPr>
          <p:cNvPr id="28680" name="Text Box 8">
            <a:extLst>
              <a:ext uri="{FF2B5EF4-FFF2-40B4-BE49-F238E27FC236}">
                <a16:creationId xmlns:a16="http://schemas.microsoft.com/office/drawing/2014/main" id="{815879EF-A4BD-4B37-90BA-DEB7642ED53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113" y="5272088"/>
            <a:ext cx="9144000" cy="1570037"/>
          </a:xfrm>
          <a:prstGeom prst="rect">
            <a:avLst/>
          </a:prstGeom>
          <a:solidFill>
            <a:schemeClr val="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Char char="-"/>
            </a:pPr>
            <a:r>
              <a:rPr lang="fr-FR" altLang="fr-FR" sz="2400" b="1">
                <a:solidFill>
                  <a:schemeClr val="bg1"/>
                </a:solidFill>
              </a:rPr>
              <a:t> Utiliser les équipements de protection appropriés</a:t>
            </a:r>
          </a:p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fr-FR" altLang="fr-FR" sz="2400" b="1">
                <a:solidFill>
                  <a:schemeClr val="bg1"/>
                </a:solidFill>
              </a:rPr>
              <a:t>(Combinaison,lunettes, gants, outils,…)</a:t>
            </a:r>
          </a:p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fr-FR" altLang="fr-FR" sz="2400" b="1">
                <a:solidFill>
                  <a:schemeClr val="bg1"/>
                </a:solidFill>
              </a:rPr>
              <a:t>Cartériser la partie tournante de la perceuse</a:t>
            </a:r>
          </a:p>
        </p:txBody>
      </p:sp>
      <p:pic>
        <p:nvPicPr>
          <p:cNvPr id="32775" name="Image 2">
            <a:extLst>
              <a:ext uri="{FF2B5EF4-FFF2-40B4-BE49-F238E27FC236}">
                <a16:creationId xmlns:a16="http://schemas.microsoft.com/office/drawing/2014/main" id="{A013804E-245A-4DD9-A826-A3741B50229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795" r="5945" b="4431"/>
          <a:stretch>
            <a:fillRect/>
          </a:stretch>
        </p:blipFill>
        <p:spPr bwMode="auto">
          <a:xfrm>
            <a:off x="100013" y="2795588"/>
            <a:ext cx="2317750" cy="2371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86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286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286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286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9" grpId="0" animBg="1"/>
      <p:bldP spid="28680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4" descr="doc22">
            <a:extLst>
              <a:ext uri="{FF2B5EF4-FFF2-40B4-BE49-F238E27FC236}">
                <a16:creationId xmlns:a16="http://schemas.microsoft.com/office/drawing/2014/main" id="{0F44559C-282D-40B4-A4B2-8AF9D00299A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813" y="661988"/>
            <a:ext cx="6045200" cy="5694362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701" name="Picture 5" descr="ProtectionObligatoireFigure">
            <a:extLst>
              <a:ext uri="{FF2B5EF4-FFF2-40B4-BE49-F238E27FC236}">
                <a16:creationId xmlns:a16="http://schemas.microsoft.com/office/drawing/2014/main" id="{488326B9-E1D2-48D2-A109-A588971642D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27950" y="1968500"/>
            <a:ext cx="1428750" cy="142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702" name="Picture 6" descr="ProtectionObligatoireMains">
            <a:extLst>
              <a:ext uri="{FF2B5EF4-FFF2-40B4-BE49-F238E27FC236}">
                <a16:creationId xmlns:a16="http://schemas.microsoft.com/office/drawing/2014/main" id="{EA005C68-B194-4508-BCC4-DAC1162BA67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063" y="1185863"/>
            <a:ext cx="1428750" cy="142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703" name="Text Box 7">
            <a:extLst>
              <a:ext uri="{FF2B5EF4-FFF2-40B4-BE49-F238E27FC236}">
                <a16:creationId xmlns:a16="http://schemas.microsoft.com/office/drawing/2014/main" id="{C7EEA950-6063-467E-83DC-9067D9850A0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14475" y="0"/>
            <a:ext cx="6065838" cy="1384300"/>
          </a:xfrm>
          <a:prstGeom prst="rect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fr-FR" altLang="fr-FR" sz="2400" b="1">
                <a:solidFill>
                  <a:srgbClr val="FFFF00"/>
                </a:solidFill>
              </a:rPr>
              <a:t>Risque : mécanique (énergie cinétique)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fr-FR" altLang="fr-FR" sz="2400" b="1">
                <a:solidFill>
                  <a:srgbClr val="FFFF00"/>
                </a:solidFill>
              </a:rPr>
              <a:t>Dommage : Projections, lésions aux yeux, coupures, amputation</a:t>
            </a:r>
          </a:p>
        </p:txBody>
      </p:sp>
      <p:sp>
        <p:nvSpPr>
          <p:cNvPr id="29704" name="Text Box 8">
            <a:extLst>
              <a:ext uri="{FF2B5EF4-FFF2-40B4-BE49-F238E27FC236}">
                <a16:creationId xmlns:a16="http://schemas.microsoft.com/office/drawing/2014/main" id="{D4DCC5BC-35D6-4631-914B-5A5A3150C53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700" y="5172075"/>
            <a:ext cx="9144000" cy="1630363"/>
          </a:xfrm>
          <a:prstGeom prst="rect">
            <a:avLst/>
          </a:prstGeom>
          <a:solidFill>
            <a:schemeClr val="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Char char="-"/>
            </a:pPr>
            <a:r>
              <a:rPr lang="fr-FR" altLang="fr-FR" sz="2000" b="1">
                <a:solidFill>
                  <a:schemeClr val="bg1"/>
                </a:solidFill>
              </a:rPr>
              <a:t> Utiliser équipements et carter de protection appropriés</a:t>
            </a:r>
          </a:p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fr-FR" altLang="fr-FR" sz="2000" b="1">
                <a:solidFill>
                  <a:schemeClr val="bg1"/>
                </a:solidFill>
              </a:rPr>
              <a:t>(Combinaison,lunettes, gants, casque anti-bruit,…)</a:t>
            </a:r>
          </a:p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fr-FR" altLang="fr-FR" sz="2000" b="1">
                <a:solidFill>
                  <a:schemeClr val="bg1"/>
                </a:solidFill>
              </a:rPr>
              <a:t>Augmenter la sécurité machine en mettant des capteurs de sécurité sur le carter de la lame</a:t>
            </a:r>
          </a:p>
        </p:txBody>
      </p:sp>
      <p:pic>
        <p:nvPicPr>
          <p:cNvPr id="29705" name="Picture 9" descr="ProtectionObligatoireOuie">
            <a:extLst>
              <a:ext uri="{FF2B5EF4-FFF2-40B4-BE49-F238E27FC236}">
                <a16:creationId xmlns:a16="http://schemas.microsoft.com/office/drawing/2014/main" id="{64D58305-7B3E-415B-A012-4FDA8ED27D5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15250" y="290513"/>
            <a:ext cx="1428750" cy="142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97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297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297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297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1" dur="500"/>
                                        <p:tgtEl>
                                          <p:spTgt spid="297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703" grpId="0" animBg="1"/>
      <p:bldP spid="29704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4" descr="doc23">
            <a:extLst>
              <a:ext uri="{FF2B5EF4-FFF2-40B4-BE49-F238E27FC236}">
                <a16:creationId xmlns:a16="http://schemas.microsoft.com/office/drawing/2014/main" id="{A50A9209-9391-4950-8E4F-B7152DF5103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93838" y="612775"/>
            <a:ext cx="6059487" cy="5786438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26" name="Picture 6" descr="MatieresInflammables">
            <a:extLst>
              <a:ext uri="{FF2B5EF4-FFF2-40B4-BE49-F238E27FC236}">
                <a16:creationId xmlns:a16="http://schemas.microsoft.com/office/drawing/2014/main" id="{36EC0531-8D79-4C32-BBB7-4C12DAD61E6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15250" y="0"/>
            <a:ext cx="1428750" cy="133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27" name="Picture 7" descr="Extincteur">
            <a:extLst>
              <a:ext uri="{FF2B5EF4-FFF2-40B4-BE49-F238E27FC236}">
                <a16:creationId xmlns:a16="http://schemas.microsoft.com/office/drawing/2014/main" id="{FF0C4405-014A-4B42-9394-1F113D3DCDC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3" y="1452563"/>
            <a:ext cx="1428750" cy="142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28" name="Picture 8" descr="ProtectionObligatoireCorps">
            <a:extLst>
              <a:ext uri="{FF2B5EF4-FFF2-40B4-BE49-F238E27FC236}">
                <a16:creationId xmlns:a16="http://schemas.microsoft.com/office/drawing/2014/main" id="{5F5A0DBF-F424-4B55-AD93-5BF4E86C04C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15250" y="1390650"/>
            <a:ext cx="1428750" cy="142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29" name="Picture 9" descr="ProtectionObligatoireVue">
            <a:extLst>
              <a:ext uri="{FF2B5EF4-FFF2-40B4-BE49-F238E27FC236}">
                <a16:creationId xmlns:a16="http://schemas.microsoft.com/office/drawing/2014/main" id="{A9A36460-E96D-4804-9CF2-62B20D75C97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15250" y="2881313"/>
            <a:ext cx="1428750" cy="142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30" name="Picture 10" descr="ProtectionObligatoireTete">
            <a:extLst>
              <a:ext uri="{FF2B5EF4-FFF2-40B4-BE49-F238E27FC236}">
                <a16:creationId xmlns:a16="http://schemas.microsoft.com/office/drawing/2014/main" id="{571B93A2-0F39-43F2-ABF3-E09858C6E51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428750" cy="142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31" name="Text Box 11">
            <a:extLst>
              <a:ext uri="{FF2B5EF4-FFF2-40B4-BE49-F238E27FC236}">
                <a16:creationId xmlns:a16="http://schemas.microsoft.com/office/drawing/2014/main" id="{1A6623D0-305E-43FF-B8DF-A2C02F8D845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12975" y="0"/>
            <a:ext cx="4718050" cy="1016000"/>
          </a:xfrm>
          <a:prstGeom prst="rect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fr-FR" altLang="fr-FR" sz="2400" b="1">
                <a:solidFill>
                  <a:srgbClr val="FFFF00"/>
                </a:solidFill>
              </a:rPr>
              <a:t>Risque :incendie, explosion, 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fr-FR" altLang="fr-FR" sz="2400" b="1">
                <a:solidFill>
                  <a:srgbClr val="FFFF00"/>
                </a:solidFill>
              </a:rPr>
              <a:t>Dommage : brûlures </a:t>
            </a:r>
          </a:p>
        </p:txBody>
      </p:sp>
      <p:sp>
        <p:nvSpPr>
          <p:cNvPr id="30732" name="Text Box 12">
            <a:extLst>
              <a:ext uri="{FF2B5EF4-FFF2-40B4-BE49-F238E27FC236}">
                <a16:creationId xmlns:a16="http://schemas.microsoft.com/office/drawing/2014/main" id="{64778F8E-FA0D-4F55-958D-BF347BF6D35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5275263"/>
            <a:ext cx="9144000" cy="1568450"/>
          </a:xfrm>
          <a:prstGeom prst="rect">
            <a:avLst/>
          </a:prstGeom>
          <a:solidFill>
            <a:schemeClr val="hlink"/>
          </a:solidFill>
          <a:ln>
            <a:noFill/>
          </a:ln>
          <a:effec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Char char="-"/>
              <a:defRPr/>
            </a:pPr>
            <a:r>
              <a:rPr lang="fr-FR" sz="2400" b="1" dirty="0">
                <a:solidFill>
                  <a:schemeClr val="bg1"/>
                </a:solidFill>
              </a:rPr>
              <a:t> Protéger les produits inflammables (bâches ignifugées)</a:t>
            </a:r>
          </a:p>
          <a:p>
            <a:pPr marL="342900" indent="-342900" algn="ctr" eaLnBrk="1" hangingPunct="1">
              <a:spcBef>
                <a:spcPct val="50000"/>
              </a:spcBef>
              <a:buFontTx/>
              <a:buChar char="-"/>
              <a:defRPr/>
            </a:pPr>
            <a:r>
              <a:rPr lang="fr-FR" sz="2400" b="1" dirty="0">
                <a:solidFill>
                  <a:schemeClr val="bg1"/>
                </a:solidFill>
              </a:rPr>
              <a:t>Ne pas travailler seul, prévoir extincteur</a:t>
            </a:r>
          </a:p>
          <a:p>
            <a:pPr marL="342900" indent="-342900" algn="ctr" eaLnBrk="1" hangingPunct="1">
              <a:spcBef>
                <a:spcPct val="50000"/>
              </a:spcBef>
              <a:buFontTx/>
              <a:buChar char="-"/>
              <a:defRPr/>
            </a:pPr>
            <a:r>
              <a:rPr lang="fr-FR" sz="2400" b="1" dirty="0">
                <a:solidFill>
                  <a:schemeClr val="bg1"/>
                </a:solidFill>
              </a:rPr>
              <a:t>Rédiger un permis de feu</a:t>
            </a:r>
          </a:p>
        </p:txBody>
      </p:sp>
      <p:pic>
        <p:nvPicPr>
          <p:cNvPr id="34826" name="Picture 11" descr="Afficher l'image d'origine">
            <a:extLst>
              <a:ext uri="{FF2B5EF4-FFF2-40B4-BE49-F238E27FC236}">
                <a16:creationId xmlns:a16="http://schemas.microsoft.com/office/drawing/2014/main" id="{44382BD2-DC20-485D-9F95-7674DE2DA40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858" r="22804"/>
          <a:stretch>
            <a:fillRect/>
          </a:stretch>
        </p:blipFill>
        <p:spPr bwMode="auto">
          <a:xfrm>
            <a:off x="4763" y="2989263"/>
            <a:ext cx="1657350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07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307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500"/>
                                        <p:tgtEl>
                                          <p:spTgt spid="307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8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0" dur="500"/>
                                        <p:tgtEl>
                                          <p:spTgt spid="307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2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4" dur="500"/>
                                        <p:tgtEl>
                                          <p:spTgt spid="307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6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8" dur="500"/>
                                        <p:tgtEl>
                                          <p:spTgt spid="307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30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307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31" grpId="0" animBg="1" autoUpdateAnimBg="0"/>
      <p:bldP spid="30732" grpId="0" animBg="1" autoUpdateAnimBg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4" descr="doc24">
            <a:extLst>
              <a:ext uri="{FF2B5EF4-FFF2-40B4-BE49-F238E27FC236}">
                <a16:creationId xmlns:a16="http://schemas.microsoft.com/office/drawing/2014/main" id="{3F2E58E6-AFAB-444F-A6F2-8848AA49788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7650" y="1057275"/>
            <a:ext cx="6122988" cy="4951413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749" name="Picture 5" descr="VehiculesManutention">
            <a:extLst>
              <a:ext uri="{FF2B5EF4-FFF2-40B4-BE49-F238E27FC236}">
                <a16:creationId xmlns:a16="http://schemas.microsoft.com/office/drawing/2014/main" id="{D462008D-E061-4761-AE98-A75F48E40A0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15250" y="0"/>
            <a:ext cx="1428750" cy="133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750" name="Picture 6" descr="InterditPietons">
            <a:extLst>
              <a:ext uri="{FF2B5EF4-FFF2-40B4-BE49-F238E27FC236}">
                <a16:creationId xmlns:a16="http://schemas.microsoft.com/office/drawing/2014/main" id="{AB376B64-455F-4C6B-8FBE-6D9D7805BC9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38163"/>
            <a:ext cx="1428750" cy="142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751" name="Picture 7" descr="EntreeInterditePersonnesNonAutorisees">
            <a:extLst>
              <a:ext uri="{FF2B5EF4-FFF2-40B4-BE49-F238E27FC236}">
                <a16:creationId xmlns:a16="http://schemas.microsoft.com/office/drawing/2014/main" id="{C2E6812F-5F50-43A5-A726-7B79E426D4D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" y="3806825"/>
            <a:ext cx="1428750" cy="142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752" name="Picture 8" descr="InterditVehiculesManutention">
            <a:extLst>
              <a:ext uri="{FF2B5EF4-FFF2-40B4-BE49-F238E27FC236}">
                <a16:creationId xmlns:a16="http://schemas.microsoft.com/office/drawing/2014/main" id="{6845A320-41AB-446C-8693-022762D78E2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193925"/>
            <a:ext cx="1428750" cy="142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753" name="Picture 9" descr="BandeMarquageSecurite">
            <a:extLst>
              <a:ext uri="{FF2B5EF4-FFF2-40B4-BE49-F238E27FC236}">
                <a16:creationId xmlns:a16="http://schemas.microsoft.com/office/drawing/2014/main" id="{C9C53D7A-90A5-4DB4-8A72-3FC8EA894B0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15250" y="1563688"/>
            <a:ext cx="1428750" cy="55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754" name="Text Box 10">
            <a:extLst>
              <a:ext uri="{FF2B5EF4-FFF2-40B4-BE49-F238E27FC236}">
                <a16:creationId xmlns:a16="http://schemas.microsoft.com/office/drawing/2014/main" id="{B03BA3F1-FA53-48D7-8199-EED5FA39E02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12975" y="0"/>
            <a:ext cx="4718050" cy="1384300"/>
          </a:xfrm>
          <a:prstGeom prst="rect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fr-FR" altLang="fr-FR" sz="2400" b="1">
                <a:solidFill>
                  <a:srgbClr val="FFFF00"/>
                </a:solidFill>
              </a:rPr>
              <a:t>Risque : lié à la circulation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fr-FR" altLang="fr-FR" sz="2400" b="1">
                <a:solidFill>
                  <a:srgbClr val="FFFF00"/>
                </a:solidFill>
              </a:rPr>
              <a:t>Dommage : Ecrasement, fractures diverses </a:t>
            </a:r>
          </a:p>
        </p:txBody>
      </p:sp>
      <p:sp>
        <p:nvSpPr>
          <p:cNvPr id="31755" name="Text Box 11">
            <a:extLst>
              <a:ext uri="{FF2B5EF4-FFF2-40B4-BE49-F238E27FC236}">
                <a16:creationId xmlns:a16="http://schemas.microsoft.com/office/drawing/2014/main" id="{585D9D7C-5ED4-432E-A85D-6B6F5EC3C67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5446713"/>
            <a:ext cx="9144000" cy="1384300"/>
          </a:xfrm>
          <a:prstGeom prst="rect">
            <a:avLst/>
          </a:prstGeom>
          <a:solidFill>
            <a:schemeClr val="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Char char="-"/>
            </a:pPr>
            <a:r>
              <a:rPr lang="fr-FR" altLang="fr-FR" sz="2400" b="1">
                <a:solidFill>
                  <a:schemeClr val="bg1"/>
                </a:solidFill>
              </a:rPr>
              <a:t> Utiliser les portes piétons</a:t>
            </a:r>
          </a:p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fr-FR" altLang="fr-FR" sz="2400" b="1">
                <a:solidFill>
                  <a:schemeClr val="bg1"/>
                </a:solidFill>
              </a:rPr>
              <a:t>- Respecter le marquage de l’atelier entre les zones piétonnes et les zones de circulation des engins 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17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317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317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317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1" dur="500"/>
                                        <p:tgtEl>
                                          <p:spTgt spid="317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4" dur="500"/>
                                        <p:tgtEl>
                                          <p:spTgt spid="317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317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54" grpId="0" animBg="1"/>
      <p:bldP spid="31755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4" descr="doc25">
            <a:extLst>
              <a:ext uri="{FF2B5EF4-FFF2-40B4-BE49-F238E27FC236}">
                <a16:creationId xmlns:a16="http://schemas.microsoft.com/office/drawing/2014/main" id="{B27277D8-3E5A-4837-8924-5BED7FF273B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0350" y="1016000"/>
            <a:ext cx="6129338" cy="515937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773" name="Picture 5" descr="ProtectionObligatoireFigure">
            <a:extLst>
              <a:ext uri="{FF2B5EF4-FFF2-40B4-BE49-F238E27FC236}">
                <a16:creationId xmlns:a16="http://schemas.microsoft.com/office/drawing/2014/main" id="{1B8BFC45-7130-4016-96F7-261E26D65E0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15250" y="1222375"/>
            <a:ext cx="1428750" cy="142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774" name="Picture 6" descr="ProtectionObligatoireMains">
            <a:extLst>
              <a:ext uri="{FF2B5EF4-FFF2-40B4-BE49-F238E27FC236}">
                <a16:creationId xmlns:a16="http://schemas.microsoft.com/office/drawing/2014/main" id="{D25A3688-0B80-4B54-AB73-89C43851FAE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15250" y="3086100"/>
            <a:ext cx="1428750" cy="142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775" name="Text Box 7">
            <a:extLst>
              <a:ext uri="{FF2B5EF4-FFF2-40B4-BE49-F238E27FC236}">
                <a16:creationId xmlns:a16="http://schemas.microsoft.com/office/drawing/2014/main" id="{DAF3C7D8-1FDB-4305-88F0-CD193AFB65A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12975" y="0"/>
            <a:ext cx="4718050" cy="2124075"/>
          </a:xfrm>
          <a:prstGeom prst="rect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fr-FR" altLang="fr-FR" sz="2400" b="1">
                <a:solidFill>
                  <a:srgbClr val="FFFF00"/>
                </a:solidFill>
              </a:rPr>
              <a:t>Risque : liés à des parties saillantes et coupantes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fr-FR" altLang="fr-FR" sz="2400" b="1">
                <a:solidFill>
                  <a:srgbClr val="FFFF00"/>
                </a:solidFill>
              </a:rPr>
              <a:t>Dommage : Coupures importantes, lésions occulaires</a:t>
            </a:r>
          </a:p>
        </p:txBody>
      </p:sp>
      <p:sp>
        <p:nvSpPr>
          <p:cNvPr id="32776" name="Text Box 8">
            <a:extLst>
              <a:ext uri="{FF2B5EF4-FFF2-40B4-BE49-F238E27FC236}">
                <a16:creationId xmlns:a16="http://schemas.microsoft.com/office/drawing/2014/main" id="{01EFBE5E-2C48-4AF7-AB6C-A4DC4781E41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5853113"/>
            <a:ext cx="9144000" cy="1004887"/>
          </a:xfrm>
          <a:prstGeom prst="rect">
            <a:avLst/>
          </a:prstGeom>
          <a:solidFill>
            <a:schemeClr val="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Char char="-"/>
            </a:pPr>
            <a:r>
              <a:rPr lang="fr-FR" altLang="fr-FR" sz="2400" b="1">
                <a:solidFill>
                  <a:schemeClr val="bg1"/>
                </a:solidFill>
              </a:rPr>
              <a:t> Utiliser les équipements de protection appropriés</a:t>
            </a:r>
          </a:p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fr-FR" altLang="fr-FR" sz="2400" b="1">
                <a:solidFill>
                  <a:schemeClr val="bg1"/>
                </a:solidFill>
              </a:rPr>
              <a:t>(Combinaison, lunettes, gants de protection, …)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27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27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327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327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5" grpId="0" animBg="1"/>
      <p:bldP spid="32776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Text Box 3">
            <a:extLst>
              <a:ext uri="{FF2B5EF4-FFF2-40B4-BE49-F238E27FC236}">
                <a16:creationId xmlns:a16="http://schemas.microsoft.com/office/drawing/2014/main" id="{7739B975-23B6-4484-96E5-05BED0A5975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0363" y="5967413"/>
            <a:ext cx="1733550" cy="579437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fr-FR" altLang="fr-FR" b="1">
                <a:solidFill>
                  <a:schemeClr val="accent1"/>
                </a:solidFill>
              </a:rPr>
              <a:t>BTS MS</a:t>
            </a:r>
          </a:p>
        </p:txBody>
      </p:sp>
      <p:sp>
        <p:nvSpPr>
          <p:cNvPr id="37891" name="Text Box 4">
            <a:extLst>
              <a:ext uri="{FF2B5EF4-FFF2-40B4-BE49-F238E27FC236}">
                <a16:creationId xmlns:a16="http://schemas.microsoft.com/office/drawing/2014/main" id="{CDF47748-01D5-411C-825A-D4170A1604E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4463" y="361950"/>
            <a:ext cx="8686800" cy="641350"/>
          </a:xfrm>
          <a:prstGeom prst="rect">
            <a:avLst/>
          </a:prstGeom>
          <a:solidFill>
            <a:schemeClr val="fol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fr-FR" altLang="fr-FR" sz="3600">
                <a:solidFill>
                  <a:schemeClr val="bg1"/>
                </a:solidFill>
              </a:rPr>
              <a:t>Prévention des risques professionnels</a:t>
            </a:r>
          </a:p>
        </p:txBody>
      </p:sp>
      <p:pic>
        <p:nvPicPr>
          <p:cNvPr id="37892" name="Picture 5" descr="j0286930">
            <a:extLst>
              <a:ext uri="{FF2B5EF4-FFF2-40B4-BE49-F238E27FC236}">
                <a16:creationId xmlns:a16="http://schemas.microsoft.com/office/drawing/2014/main" id="{04D937DA-A7DE-4767-82BA-76FEC6FCE03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4463" y="1393825"/>
            <a:ext cx="4310062" cy="4376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observez">
            <a:extLst>
              <a:ext uri="{FF2B5EF4-FFF2-40B4-BE49-F238E27FC236}">
                <a16:creationId xmlns:a16="http://schemas.microsoft.com/office/drawing/2014/main" id="{9616A17D-6A54-489D-9B86-A9CF22F053EA}"/>
              </a:ext>
            </a:extLst>
          </p:cNvPr>
          <p:cNvPicPr>
            <a:picLocks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1447800"/>
            <a:ext cx="4641850" cy="447516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6147" name="Text Box 3">
            <a:extLst>
              <a:ext uri="{FF2B5EF4-FFF2-40B4-BE49-F238E27FC236}">
                <a16:creationId xmlns:a16="http://schemas.microsoft.com/office/drawing/2014/main" id="{BB979B32-F677-4895-892B-7D1D6E932A3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38375" y="1250950"/>
            <a:ext cx="50292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fr-FR" altLang="fr-FR" sz="1800"/>
          </a:p>
        </p:txBody>
      </p:sp>
      <p:sp>
        <p:nvSpPr>
          <p:cNvPr id="6148" name="Text Box 4">
            <a:extLst>
              <a:ext uri="{FF2B5EF4-FFF2-40B4-BE49-F238E27FC236}">
                <a16:creationId xmlns:a16="http://schemas.microsoft.com/office/drawing/2014/main" id="{E07E4861-FCFA-4F23-981D-9075A7EBAC2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06650" y="1852613"/>
            <a:ext cx="461962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fr-FR" altLang="fr-FR" sz="1800"/>
          </a:p>
        </p:txBody>
      </p:sp>
      <p:sp>
        <p:nvSpPr>
          <p:cNvPr id="6149" name="AutoShape 5">
            <a:extLst>
              <a:ext uri="{FF2B5EF4-FFF2-40B4-BE49-F238E27FC236}">
                <a16:creationId xmlns:a16="http://schemas.microsoft.com/office/drawing/2014/main" id="{BC47D369-57E1-41DC-B003-F963DD67CB8C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73425" y="0"/>
            <a:ext cx="5870575" cy="3608388"/>
          </a:xfrm>
          <a:prstGeom prst="wedgeEllipseCallout">
            <a:avLst>
              <a:gd name="adj1" fmla="val -58301"/>
              <a:gd name="adj2" fmla="val 54134"/>
            </a:avLst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fr-FR" altLang="fr-FR" sz="1800"/>
          </a:p>
        </p:txBody>
      </p:sp>
      <p:sp>
        <p:nvSpPr>
          <p:cNvPr id="6150" name="Text Box 6">
            <a:extLst>
              <a:ext uri="{FF2B5EF4-FFF2-40B4-BE49-F238E27FC236}">
                <a16:creationId xmlns:a16="http://schemas.microsoft.com/office/drawing/2014/main" id="{882D44BF-7BC2-46F5-8171-07C9C463280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78263" y="1082675"/>
            <a:ext cx="4954587" cy="1373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fr-FR" altLang="fr-FR" sz="2800" b="1">
                <a:latin typeface="Comic Sans MS" panose="030F0702030302020204" pitchFamily="66" charset="0"/>
              </a:rPr>
              <a:t>Observez les situations et notez à côté de chaque dessin :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5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observez">
            <a:extLst>
              <a:ext uri="{FF2B5EF4-FFF2-40B4-BE49-F238E27FC236}">
                <a16:creationId xmlns:a16="http://schemas.microsoft.com/office/drawing/2014/main" id="{417DE7FB-2383-4760-8413-DC2D81C626AB}"/>
              </a:ext>
            </a:extLst>
          </p:cNvPr>
          <p:cNvPicPr>
            <a:picLocks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1447800"/>
            <a:ext cx="4641850" cy="447516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7171" name="Text Box 3">
            <a:extLst>
              <a:ext uri="{FF2B5EF4-FFF2-40B4-BE49-F238E27FC236}">
                <a16:creationId xmlns:a16="http://schemas.microsoft.com/office/drawing/2014/main" id="{1888239A-4A6E-4D79-9409-E8ADA280D4A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38375" y="1250950"/>
            <a:ext cx="50292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fr-FR" altLang="fr-FR" sz="1800"/>
          </a:p>
        </p:txBody>
      </p:sp>
      <p:sp>
        <p:nvSpPr>
          <p:cNvPr id="7172" name="Text Box 4">
            <a:extLst>
              <a:ext uri="{FF2B5EF4-FFF2-40B4-BE49-F238E27FC236}">
                <a16:creationId xmlns:a16="http://schemas.microsoft.com/office/drawing/2014/main" id="{C0AAF0D3-BB18-4F68-BB5D-BB04CEBF2A7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06650" y="1852613"/>
            <a:ext cx="461962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fr-FR" altLang="fr-FR" sz="1800"/>
          </a:p>
        </p:txBody>
      </p:sp>
      <p:sp>
        <p:nvSpPr>
          <p:cNvPr id="7173" name="AutoShape 5">
            <a:extLst>
              <a:ext uri="{FF2B5EF4-FFF2-40B4-BE49-F238E27FC236}">
                <a16:creationId xmlns:a16="http://schemas.microsoft.com/office/drawing/2014/main" id="{E95E4DF1-7134-48D1-8AD6-B0983F1F015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73425" y="0"/>
            <a:ext cx="5870575" cy="3608388"/>
          </a:xfrm>
          <a:prstGeom prst="wedgeEllipseCallout">
            <a:avLst>
              <a:gd name="adj1" fmla="val -58301"/>
              <a:gd name="adj2" fmla="val 54134"/>
            </a:avLst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fr-FR" altLang="fr-FR" sz="1800"/>
          </a:p>
        </p:txBody>
      </p:sp>
      <p:sp>
        <p:nvSpPr>
          <p:cNvPr id="7174" name="Text Box 6">
            <a:extLst>
              <a:ext uri="{FF2B5EF4-FFF2-40B4-BE49-F238E27FC236}">
                <a16:creationId xmlns:a16="http://schemas.microsoft.com/office/drawing/2014/main" id="{002ABBB2-80F7-4DFC-B2BF-D1A7E544114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29050" y="649288"/>
            <a:ext cx="4954588" cy="2014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fr-FR" altLang="fr-FR" sz="2800" b="1">
                <a:latin typeface="Comic Sans MS" panose="030F0702030302020204" pitchFamily="66" charset="0"/>
              </a:rPr>
              <a:t>Les risques auxquels ils s’exposent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fr-FR" altLang="fr-FR" sz="2800" b="1">
                <a:latin typeface="Comic Sans MS" panose="030F0702030302020204" pitchFamily="66" charset="0"/>
              </a:rPr>
              <a:t>Les dommages qu’ils peuvent subir.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observez">
            <a:extLst>
              <a:ext uri="{FF2B5EF4-FFF2-40B4-BE49-F238E27FC236}">
                <a16:creationId xmlns:a16="http://schemas.microsoft.com/office/drawing/2014/main" id="{EDEC8E76-C001-47F2-8B75-E31E9A4B9591}"/>
              </a:ext>
            </a:extLst>
          </p:cNvPr>
          <p:cNvPicPr>
            <a:picLocks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1447800"/>
            <a:ext cx="4641850" cy="447516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8195" name="Text Box 3">
            <a:extLst>
              <a:ext uri="{FF2B5EF4-FFF2-40B4-BE49-F238E27FC236}">
                <a16:creationId xmlns:a16="http://schemas.microsoft.com/office/drawing/2014/main" id="{8A77F6DF-50EF-43FE-9022-B87FA8DDFDF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38375" y="1250950"/>
            <a:ext cx="50292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fr-FR" altLang="fr-FR" sz="1800"/>
          </a:p>
        </p:txBody>
      </p:sp>
      <p:sp>
        <p:nvSpPr>
          <p:cNvPr id="8196" name="Text Box 4">
            <a:extLst>
              <a:ext uri="{FF2B5EF4-FFF2-40B4-BE49-F238E27FC236}">
                <a16:creationId xmlns:a16="http://schemas.microsoft.com/office/drawing/2014/main" id="{25E5ABE7-0CB3-4FA0-9DDD-B5D45987CCE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06650" y="1852613"/>
            <a:ext cx="461962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fr-FR" altLang="fr-FR" sz="1800"/>
          </a:p>
        </p:txBody>
      </p:sp>
      <p:sp>
        <p:nvSpPr>
          <p:cNvPr id="8197" name="AutoShape 5">
            <a:extLst>
              <a:ext uri="{FF2B5EF4-FFF2-40B4-BE49-F238E27FC236}">
                <a16:creationId xmlns:a16="http://schemas.microsoft.com/office/drawing/2014/main" id="{FC0C9AC4-50A9-44B1-BBA7-9C92FEEDBBB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73425" y="0"/>
            <a:ext cx="5870575" cy="3608388"/>
          </a:xfrm>
          <a:prstGeom prst="wedgeEllipseCallout">
            <a:avLst>
              <a:gd name="adj1" fmla="val -58301"/>
              <a:gd name="adj2" fmla="val 54134"/>
            </a:avLst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fr-FR" altLang="fr-FR" sz="1800"/>
          </a:p>
        </p:txBody>
      </p:sp>
      <p:sp>
        <p:nvSpPr>
          <p:cNvPr id="36870" name="Text Box 6">
            <a:extLst>
              <a:ext uri="{FF2B5EF4-FFF2-40B4-BE49-F238E27FC236}">
                <a16:creationId xmlns:a16="http://schemas.microsoft.com/office/drawing/2014/main" id="{7FFEBF86-1A59-410E-A934-880DAAA577D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81425" y="1057275"/>
            <a:ext cx="4954588" cy="1373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fr-FR" altLang="fr-FR" sz="2800" b="1">
                <a:latin typeface="Comic Sans MS" panose="030F0702030302020204" pitchFamily="66" charset="0"/>
              </a:rPr>
              <a:t>	Les moyens de prévention pour éviter ces situations dangereuses.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687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687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687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7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Text Box 2">
            <a:extLst>
              <a:ext uri="{FF2B5EF4-FFF2-40B4-BE49-F238E27FC236}">
                <a16:creationId xmlns:a16="http://schemas.microsoft.com/office/drawing/2014/main" id="{06B9BBB1-CCFB-4099-95C6-79B630761AC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43125" y="2139950"/>
            <a:ext cx="4956175" cy="1431925"/>
          </a:xfrm>
          <a:prstGeom prst="rect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fr-FR" altLang="fr-FR" sz="4400" b="1">
                <a:solidFill>
                  <a:srgbClr val="FFFF00"/>
                </a:solidFill>
                <a:latin typeface="Comic Sans MS" panose="030F0702030302020204" pitchFamily="66" charset="0"/>
              </a:rPr>
              <a:t>SITUATIONS DE TRAVAIL</a:t>
            </a:r>
          </a:p>
        </p:txBody>
      </p:sp>
      <p:sp>
        <p:nvSpPr>
          <p:cNvPr id="9219" name="Text Box 3">
            <a:extLst>
              <a:ext uri="{FF2B5EF4-FFF2-40B4-BE49-F238E27FC236}">
                <a16:creationId xmlns:a16="http://schemas.microsoft.com/office/drawing/2014/main" id="{6FF22BA9-B5D1-49F1-8CFC-FEFFFBDBB56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0363" y="5967413"/>
            <a:ext cx="1733550" cy="579437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fr-FR" altLang="fr-FR" b="1">
                <a:solidFill>
                  <a:schemeClr val="accent1"/>
                </a:solidFill>
              </a:rPr>
              <a:t>BTS MS</a:t>
            </a:r>
          </a:p>
        </p:txBody>
      </p:sp>
      <p:sp>
        <p:nvSpPr>
          <p:cNvPr id="9220" name="Text Box 4">
            <a:extLst>
              <a:ext uri="{FF2B5EF4-FFF2-40B4-BE49-F238E27FC236}">
                <a16:creationId xmlns:a16="http://schemas.microsoft.com/office/drawing/2014/main" id="{71293667-06F5-4E08-9842-7EC1D2B4B86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4463" y="361950"/>
            <a:ext cx="8686800" cy="641350"/>
          </a:xfrm>
          <a:prstGeom prst="rect">
            <a:avLst/>
          </a:prstGeom>
          <a:solidFill>
            <a:schemeClr val="fol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fr-FR" altLang="fr-FR" sz="3600">
                <a:solidFill>
                  <a:schemeClr val="bg1"/>
                </a:solidFill>
              </a:rPr>
              <a:t>Prévention des risques professionnels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65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65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65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656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9" name="Text Box 7">
            <a:extLst>
              <a:ext uri="{FF2B5EF4-FFF2-40B4-BE49-F238E27FC236}">
                <a16:creationId xmlns:a16="http://schemas.microsoft.com/office/drawing/2014/main" id="{958AF842-FF0D-462C-A29F-433B787F71B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5853113"/>
            <a:ext cx="9144000" cy="457200"/>
          </a:xfrm>
          <a:prstGeom prst="rect">
            <a:avLst/>
          </a:prstGeom>
          <a:solidFill>
            <a:schemeClr val="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fr-FR" altLang="fr-FR" sz="2400" b="1">
                <a:solidFill>
                  <a:schemeClr val="bg1"/>
                </a:solidFill>
              </a:rPr>
              <a:t>MESURES DE PREVENTION A PRENDRE</a:t>
            </a:r>
          </a:p>
        </p:txBody>
      </p:sp>
      <p:sp>
        <p:nvSpPr>
          <p:cNvPr id="10243" name="Rectangle 8">
            <a:extLst>
              <a:ext uri="{FF2B5EF4-FFF2-40B4-BE49-F238E27FC236}">
                <a16:creationId xmlns:a16="http://schemas.microsoft.com/office/drawing/2014/main" id="{A3C6E8E8-4367-43A1-BA4B-519288FB53DF}"/>
              </a:ext>
            </a:extLst>
          </p:cNvPr>
          <p:cNvSpPr>
            <a:spLocks noChangeArrowheads="1"/>
          </p:cNvSpPr>
          <p:nvPr/>
        </p:nvSpPr>
        <p:spPr bwMode="auto">
          <a:xfrm rot="-5400000">
            <a:off x="5591969" y="2309019"/>
            <a:ext cx="5861050" cy="124301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fr-FR" altLang="fr-FR" sz="2200" b="1"/>
              <a:t>INFORMATIONS A METTRE EN PLACES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fr-FR" altLang="fr-FR" sz="2200" b="1"/>
              <a:t>PAR DES PICTOGRAMMES</a:t>
            </a:r>
          </a:p>
        </p:txBody>
      </p:sp>
      <p:sp>
        <p:nvSpPr>
          <p:cNvPr id="10244" name="Rectangle 9">
            <a:extLst>
              <a:ext uri="{FF2B5EF4-FFF2-40B4-BE49-F238E27FC236}">
                <a16:creationId xmlns:a16="http://schemas.microsoft.com/office/drawing/2014/main" id="{86D82EE3-4966-49D4-A8BD-5C3894002E93}"/>
              </a:ext>
            </a:extLst>
          </p:cNvPr>
          <p:cNvSpPr>
            <a:spLocks noChangeArrowheads="1"/>
          </p:cNvSpPr>
          <p:nvPr/>
        </p:nvSpPr>
        <p:spPr bwMode="auto">
          <a:xfrm rot="-5400000">
            <a:off x="-2309018" y="2309018"/>
            <a:ext cx="5861050" cy="124301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fr-FR" altLang="fr-FR" sz="2200" b="1"/>
              <a:t>INFORMATIONS A METTRE EN PLACES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fr-FR" altLang="fr-FR" sz="2200" b="1"/>
              <a:t>PAR DES PICTOGRAMMES</a:t>
            </a:r>
          </a:p>
        </p:txBody>
      </p:sp>
      <p:sp>
        <p:nvSpPr>
          <p:cNvPr id="10245" name="Rectangle 10">
            <a:extLst>
              <a:ext uri="{FF2B5EF4-FFF2-40B4-BE49-F238E27FC236}">
                <a16:creationId xmlns:a16="http://schemas.microsoft.com/office/drawing/2014/main" id="{6DDDA490-1C2D-4943-B403-E69C7045E8C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09713" y="904875"/>
            <a:ext cx="6154737" cy="4960938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fr-FR" altLang="fr-FR" sz="4000"/>
              <a:t>SITUATION DE TRAVAIL</a:t>
            </a:r>
          </a:p>
        </p:txBody>
      </p:sp>
      <p:sp>
        <p:nvSpPr>
          <p:cNvPr id="38918" name="Text Box 6">
            <a:extLst>
              <a:ext uri="{FF2B5EF4-FFF2-40B4-BE49-F238E27FC236}">
                <a16:creationId xmlns:a16="http://schemas.microsoft.com/office/drawing/2014/main" id="{C234253C-68BC-4A19-9779-C6CC977F26C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67013" y="0"/>
            <a:ext cx="3609975" cy="1004888"/>
          </a:xfrm>
          <a:prstGeom prst="rect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fr-FR" altLang="fr-FR" sz="2400" b="1">
                <a:solidFill>
                  <a:srgbClr val="FFFF00"/>
                </a:solidFill>
              </a:rPr>
              <a:t>RISQUES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fr-FR" altLang="fr-FR" sz="2400" b="1">
                <a:solidFill>
                  <a:srgbClr val="FFFF00"/>
                </a:solidFill>
              </a:rPr>
              <a:t>DOMMAGES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89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389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19" grpId="0" animBg="1"/>
      <p:bldP spid="38918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4">
            <a:extLst>
              <a:ext uri="{FF2B5EF4-FFF2-40B4-BE49-F238E27FC236}">
                <a16:creationId xmlns:a16="http://schemas.microsoft.com/office/drawing/2014/main" id="{53C3FCE4-11D4-4A55-96F6-2018B6547A5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40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ZoneTexte 1">
            <a:extLst>
              <a:ext uri="{FF2B5EF4-FFF2-40B4-BE49-F238E27FC236}">
                <a16:creationId xmlns:a16="http://schemas.microsoft.com/office/drawing/2014/main" id="{54B3E8E7-9B05-442F-A02D-2524F3501792}"/>
              </a:ext>
            </a:extLst>
          </p:cNvPr>
          <p:cNvSpPr txBox="1"/>
          <p:nvPr/>
        </p:nvSpPr>
        <p:spPr>
          <a:xfrm rot="20264935">
            <a:off x="112713" y="2819400"/>
            <a:ext cx="9144000" cy="120173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spAutoFit/>
          </a:bodyPr>
          <a:lstStyle/>
          <a:p>
            <a:pPr algn="ctr">
              <a:defRPr/>
            </a:pPr>
            <a:r>
              <a:rPr lang="fr-FR" dirty="0"/>
              <a:t>Les significations des différents pictogrammes sont données dans cette </a:t>
            </a:r>
            <a:r>
              <a:rPr lang="fr-FR" dirty="0">
                <a:hlinkClick r:id="rId4" action="ppaction://hlinkfile"/>
              </a:rPr>
              <a:t>brochure</a:t>
            </a:r>
            <a:r>
              <a:rPr lang="fr-FR" dirty="0"/>
              <a:t>.</a:t>
            </a:r>
          </a:p>
          <a:p>
            <a:pPr algn="ctr">
              <a:defRPr/>
            </a:pPr>
            <a:r>
              <a:rPr lang="fr-FR" dirty="0"/>
              <a:t>Les pictogrammes à utiliser dans les situations ci-après sont disponibles dans le dossier </a:t>
            </a:r>
            <a:r>
              <a:rPr lang="fr-FR" dirty="0">
                <a:hlinkClick r:id="rId5" action="ppaction://hlinkfile"/>
              </a:rPr>
              <a:t>« Pictogrammes 2015 »</a:t>
            </a:r>
            <a:endParaRPr lang="fr-FR" dirty="0"/>
          </a:p>
          <a:p>
            <a:pPr algn="ctr">
              <a:defRPr/>
            </a:pPr>
            <a:endParaRPr lang="fr-FR" dirty="0"/>
          </a:p>
        </p:txBody>
      </p:sp>
    </p:spTree>
    <p:custDataLst>
      <p:tags r:id="rId1"/>
    </p:custData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COUNT" val="36"/>
  <p:tag name="ARTICULATE_PROJECT_OPEN" val="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heme/theme1.xml><?xml version="1.0" encoding="utf-8"?>
<a:theme xmlns:a="http://schemas.openxmlformats.org/drawingml/2006/main" name="Modèle par défaut">
  <a:themeElements>
    <a:clrScheme name="Modèle par défau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Modèle par défau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Modèle par défau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986</Words>
  <Application>Microsoft Office PowerPoint</Application>
  <PresentationFormat>Affichage à l'écran (4:3)</PresentationFormat>
  <Paragraphs>143</Paragraphs>
  <Slides>35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2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35</vt:i4>
      </vt:variant>
    </vt:vector>
  </HeadingPairs>
  <TitlesOfParts>
    <vt:vector size="38" baseType="lpstr">
      <vt:lpstr>Arial</vt:lpstr>
      <vt:lpstr>Comic Sans MS</vt:lpstr>
      <vt:lpstr>Modèle par défaut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mi</dc:creator>
  <cp:lastModifiedBy>Cousin Hub</cp:lastModifiedBy>
  <cp:revision>52</cp:revision>
  <dcterms:created xsi:type="dcterms:W3CDTF">2005-09-01T17:05:34Z</dcterms:created>
  <dcterms:modified xsi:type="dcterms:W3CDTF">2020-07-06T14:18:47Z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rticulateGUID">
    <vt:lpwstr>8BE4AFF5-5853-4AE9-8E59-359B99D636D7</vt:lpwstr>
  </property>
  <property fmtid="{D5CDD505-2E9C-101B-9397-08002B2CF9AE}" pid="3" name="ArticulatePath">
    <vt:lpwstr>05 - TD Observation de Risques - Prof light</vt:lpwstr>
  </property>
</Properties>
</file>